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7620000" cy="19050000"/>
  <p:notesSz cx="7104063" cy="10234613"/>
  <p:embeddedFontLs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Open Sans Bold" charset="0"/>
      <p:regular r:id="rId19"/>
      <p:bold r:id="rId20"/>
    </p:embeddedFont>
    <p:embeddedFont>
      <p:font typeface="Freestyle Script" pitchFamily="66" charset="0"/>
      <p:regular r:id="rId21"/>
    </p:embeddedFont>
    <p:embeddedFont>
      <p:font typeface="Agency FB" pitchFamily="34" charset="0"/>
      <p:regular r:id="rId22"/>
      <p:bold r:id="rId23"/>
    </p:embeddedFont>
    <p:embeddedFont>
      <p:font typeface="Poppins Medium Bold" charset="0"/>
      <p:regular r:id="rId24"/>
    </p:embeddedFont>
    <p:embeddedFont>
      <p:font typeface="Poppins Medium" charset="0"/>
      <p:regular r:id="rId25"/>
      <p:italic r:id="rId26"/>
    </p:embeddedFont>
    <p:embeddedFont>
      <p:font typeface="Antonio Ultra-Bold" charset="0"/>
      <p:regular r:id="rId27"/>
    </p:embeddedFont>
    <p:embeddedFont>
      <p:font typeface="Archivo Black" charset="0"/>
      <p:regular r:id="rId28"/>
    </p:embeddedFont>
    <p:embeddedFont>
      <p:font typeface="Montserrat Bold Italics" charset="0"/>
      <p:regular r:id="rId29"/>
    </p:embeddedFont>
    <p:embeddedFont>
      <p:font typeface="Montserrat" charset="0"/>
      <p:regular r:id="rId30"/>
      <p:bold r:id="rId31"/>
      <p:italic r:id="rId32"/>
      <p:boldItalic r:id="rId33"/>
    </p:embeddedFont>
    <p:embeddedFont>
      <p:font typeface="Source Sans Pro Bold" charset="0"/>
      <p:regular r:id="rId34"/>
      <p:bold r:id="rId35"/>
    </p:embeddedFont>
    <p:embeddedFont>
      <p:font typeface="Source Sans Pro" charset="0"/>
      <p:regular r:id="rId36"/>
      <p:bold r:id="rId37"/>
      <p:italic r:id="rId38"/>
      <p:boldItalic r:id="rId39"/>
    </p:embeddedFont>
    <p:embeddedFont>
      <p:font typeface="Montserrat Classic" charset="0"/>
      <p:regular r:id="rId40"/>
    </p:embeddedFont>
    <p:embeddedFont>
      <p:font typeface="Montserrat Classic Bold" charset="0"/>
      <p:regular r:id="rId41"/>
    </p:embeddedFont>
    <p:embeddedFont>
      <p:font typeface="Antonio Bold" charset="0"/>
      <p:regular r:id="rId42"/>
    </p:embeddedFont>
    <p:embeddedFont>
      <p:font typeface="Montserrat Bold" charset="0"/>
      <p:regular r:id="rId43"/>
      <p:bold r:id="rId44"/>
    </p:embeddedFont>
    <p:embeddedFont>
      <p:font typeface="Rubik" charset="-79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3828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-1596" y="29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font" Target="fonts/font31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5" Type="http://schemas.openxmlformats.org/officeDocument/2006/relationships/image" Target="../media/image14.sv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77.svg"/><Relationship Id="rId18" Type="http://schemas.openxmlformats.org/officeDocument/2006/relationships/image" Target="../media/image107.png"/><Relationship Id="rId26" Type="http://schemas.openxmlformats.org/officeDocument/2006/relationships/image" Target="../media/image111.png"/><Relationship Id="rId3" Type="http://schemas.openxmlformats.org/officeDocument/2006/relationships/image" Target="../media/image2.svg"/><Relationship Id="rId21" Type="http://schemas.openxmlformats.org/officeDocument/2006/relationships/image" Target="../media/image185.svg"/><Relationship Id="rId7" Type="http://schemas.openxmlformats.org/officeDocument/2006/relationships/image" Target="../media/image172.svg"/><Relationship Id="rId12" Type="http://schemas.openxmlformats.org/officeDocument/2006/relationships/image" Target="../media/image104.png"/><Relationship Id="rId17" Type="http://schemas.openxmlformats.org/officeDocument/2006/relationships/image" Target="../media/image181.svg"/><Relationship Id="rId25" Type="http://schemas.openxmlformats.org/officeDocument/2006/relationships/image" Target="../media/image189.sv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20" Type="http://schemas.openxmlformats.org/officeDocument/2006/relationships/image" Target="../media/image108.png"/><Relationship Id="rId29" Type="http://schemas.openxmlformats.org/officeDocument/2006/relationships/image" Target="../media/image1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24" Type="http://schemas.openxmlformats.org/officeDocument/2006/relationships/image" Target="../media/image110.png"/><Relationship Id="rId5" Type="http://schemas.openxmlformats.org/officeDocument/2006/relationships/image" Target="../media/image170.svg"/><Relationship Id="rId15" Type="http://schemas.openxmlformats.org/officeDocument/2006/relationships/image" Target="../media/image179.svg"/><Relationship Id="rId23" Type="http://schemas.openxmlformats.org/officeDocument/2006/relationships/image" Target="../media/image187.svg"/><Relationship Id="rId28" Type="http://schemas.openxmlformats.org/officeDocument/2006/relationships/image" Target="../media/image113.png"/><Relationship Id="rId10" Type="http://schemas.openxmlformats.org/officeDocument/2006/relationships/image" Target="../media/image175.svg"/><Relationship Id="rId19" Type="http://schemas.openxmlformats.org/officeDocument/2006/relationships/image" Target="../media/image183.sv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Relationship Id="rId27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77.svg"/><Relationship Id="rId18" Type="http://schemas.openxmlformats.org/officeDocument/2006/relationships/image" Target="../media/image107.png"/><Relationship Id="rId26" Type="http://schemas.openxmlformats.org/officeDocument/2006/relationships/image" Target="../media/image198.svg"/><Relationship Id="rId3" Type="http://schemas.openxmlformats.org/officeDocument/2006/relationships/image" Target="../media/image2.svg"/><Relationship Id="rId21" Type="http://schemas.openxmlformats.org/officeDocument/2006/relationships/image" Target="../media/image110.png"/><Relationship Id="rId7" Type="http://schemas.openxmlformats.org/officeDocument/2006/relationships/image" Target="../media/image172.svg"/><Relationship Id="rId12" Type="http://schemas.openxmlformats.org/officeDocument/2006/relationships/image" Target="../media/image104.png"/><Relationship Id="rId17" Type="http://schemas.openxmlformats.org/officeDocument/2006/relationships/image" Target="../media/image181.svg"/><Relationship Id="rId25" Type="http://schemas.openxmlformats.org/officeDocument/2006/relationships/image" Target="../media/image116.pn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24" Type="http://schemas.openxmlformats.org/officeDocument/2006/relationships/image" Target="../media/image193.svg"/><Relationship Id="rId5" Type="http://schemas.openxmlformats.org/officeDocument/2006/relationships/image" Target="../media/image170.svg"/><Relationship Id="rId15" Type="http://schemas.openxmlformats.org/officeDocument/2006/relationships/image" Target="../media/image179.svg"/><Relationship Id="rId23" Type="http://schemas.openxmlformats.org/officeDocument/2006/relationships/image" Target="../media/image113.png"/><Relationship Id="rId28" Type="http://schemas.openxmlformats.org/officeDocument/2006/relationships/image" Target="../media/image200.svg"/><Relationship Id="rId10" Type="http://schemas.openxmlformats.org/officeDocument/2006/relationships/image" Target="../media/image195.svg"/><Relationship Id="rId19" Type="http://schemas.openxmlformats.org/officeDocument/2006/relationships/image" Target="../media/image183.svg"/><Relationship Id="rId4" Type="http://schemas.openxmlformats.org/officeDocument/2006/relationships/image" Target="../media/image99.png"/><Relationship Id="rId9" Type="http://schemas.openxmlformats.org/officeDocument/2006/relationships/image" Target="../media/image114.png"/><Relationship Id="rId14" Type="http://schemas.openxmlformats.org/officeDocument/2006/relationships/image" Target="../media/image105.png"/><Relationship Id="rId22" Type="http://schemas.openxmlformats.org/officeDocument/2006/relationships/image" Target="../media/image189.svg"/><Relationship Id="rId27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77.svg"/><Relationship Id="rId18" Type="http://schemas.openxmlformats.org/officeDocument/2006/relationships/image" Target="../media/image107.png"/><Relationship Id="rId26" Type="http://schemas.openxmlformats.org/officeDocument/2006/relationships/image" Target="../media/image198.svg"/><Relationship Id="rId3" Type="http://schemas.openxmlformats.org/officeDocument/2006/relationships/image" Target="../media/image2.svg"/><Relationship Id="rId21" Type="http://schemas.openxmlformats.org/officeDocument/2006/relationships/image" Target="../media/image110.png"/><Relationship Id="rId7" Type="http://schemas.openxmlformats.org/officeDocument/2006/relationships/image" Target="../media/image172.svg"/><Relationship Id="rId12" Type="http://schemas.openxmlformats.org/officeDocument/2006/relationships/image" Target="../media/image104.png"/><Relationship Id="rId17" Type="http://schemas.openxmlformats.org/officeDocument/2006/relationships/image" Target="../media/image181.svg"/><Relationship Id="rId25" Type="http://schemas.openxmlformats.org/officeDocument/2006/relationships/image" Target="../media/image116.pn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24" Type="http://schemas.openxmlformats.org/officeDocument/2006/relationships/image" Target="../media/image193.svg"/><Relationship Id="rId5" Type="http://schemas.openxmlformats.org/officeDocument/2006/relationships/image" Target="../media/image170.svg"/><Relationship Id="rId15" Type="http://schemas.openxmlformats.org/officeDocument/2006/relationships/image" Target="../media/image179.svg"/><Relationship Id="rId23" Type="http://schemas.openxmlformats.org/officeDocument/2006/relationships/image" Target="../media/image113.png"/><Relationship Id="rId28" Type="http://schemas.openxmlformats.org/officeDocument/2006/relationships/image" Target="../media/image200.svg"/><Relationship Id="rId10" Type="http://schemas.openxmlformats.org/officeDocument/2006/relationships/image" Target="../media/image195.svg"/><Relationship Id="rId19" Type="http://schemas.openxmlformats.org/officeDocument/2006/relationships/image" Target="../media/image183.svg"/><Relationship Id="rId4" Type="http://schemas.openxmlformats.org/officeDocument/2006/relationships/image" Target="../media/image99.png"/><Relationship Id="rId9" Type="http://schemas.openxmlformats.org/officeDocument/2006/relationships/image" Target="../media/image114.png"/><Relationship Id="rId14" Type="http://schemas.openxmlformats.org/officeDocument/2006/relationships/image" Target="../media/image105.png"/><Relationship Id="rId22" Type="http://schemas.openxmlformats.org/officeDocument/2006/relationships/image" Target="../media/image189.svg"/><Relationship Id="rId27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svg"/><Relationship Id="rId3" Type="http://schemas.openxmlformats.org/officeDocument/2006/relationships/image" Target="../media/image2.sv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3.png"/><Relationship Id="rId10" Type="http://schemas.openxmlformats.org/officeDocument/2006/relationships/image" Target="../media/image121.png"/><Relationship Id="rId4" Type="http://schemas.openxmlformats.org/officeDocument/2006/relationships/image" Target="../media/image12.png"/><Relationship Id="rId9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7.svg"/><Relationship Id="rId18" Type="http://schemas.openxmlformats.org/officeDocument/2006/relationships/image" Target="../media/image30.svg"/><Relationship Id="rId26" Type="http://schemas.openxmlformats.org/officeDocument/2006/relationships/image" Target="../media/image38.svg"/><Relationship Id="rId3" Type="http://schemas.openxmlformats.org/officeDocument/2006/relationships/image" Target="../media/image2.svg"/><Relationship Id="rId21" Type="http://schemas.openxmlformats.org/officeDocument/2006/relationships/image" Target="../media/image27.png"/><Relationship Id="rId34" Type="http://schemas.openxmlformats.org/officeDocument/2006/relationships/image" Target="../media/image46.sv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26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24" Type="http://schemas.openxmlformats.org/officeDocument/2006/relationships/image" Target="../media/image36.svg"/><Relationship Id="rId32" Type="http://schemas.openxmlformats.org/officeDocument/2006/relationships/image" Target="../media/image44.sv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23" Type="http://schemas.openxmlformats.org/officeDocument/2006/relationships/image" Target="../media/image28.png"/><Relationship Id="rId28" Type="http://schemas.openxmlformats.org/officeDocument/2006/relationships/image" Target="../media/image40.svg"/><Relationship Id="rId10" Type="http://schemas.openxmlformats.org/officeDocument/2006/relationships/image" Target="../media/image25.svg"/><Relationship Id="rId19" Type="http://schemas.openxmlformats.org/officeDocument/2006/relationships/image" Target="../media/image25.png"/><Relationship Id="rId31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Relationship Id="rId22" Type="http://schemas.openxmlformats.org/officeDocument/2006/relationships/image" Target="../media/image34.svg"/><Relationship Id="rId27" Type="http://schemas.openxmlformats.org/officeDocument/2006/relationships/image" Target="../media/image30.png"/><Relationship Id="rId30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8.sv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8.svg"/><Relationship Id="rId18" Type="http://schemas.openxmlformats.org/officeDocument/2006/relationships/image" Target="../media/image43.png"/><Relationship Id="rId26" Type="http://schemas.openxmlformats.org/officeDocument/2006/relationships/image" Target="../media/image48.png"/><Relationship Id="rId39" Type="http://schemas.openxmlformats.org/officeDocument/2006/relationships/image" Target="../media/image82.svg"/><Relationship Id="rId3" Type="http://schemas.openxmlformats.org/officeDocument/2006/relationships/image" Target="../media/image2.svg"/><Relationship Id="rId21" Type="http://schemas.openxmlformats.org/officeDocument/2006/relationships/image" Target="../media/image45.png"/><Relationship Id="rId34" Type="http://schemas.openxmlformats.org/officeDocument/2006/relationships/image" Target="../media/image10.png"/><Relationship Id="rId42" Type="http://schemas.openxmlformats.org/officeDocument/2006/relationships/image" Target="../media/image56.png"/><Relationship Id="rId47" Type="http://schemas.openxmlformats.org/officeDocument/2006/relationships/image" Target="../media/image90.svg"/><Relationship Id="rId7" Type="http://schemas.openxmlformats.org/officeDocument/2006/relationships/image" Target="../media/image52.svg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5" Type="http://schemas.openxmlformats.org/officeDocument/2006/relationships/image" Target="../media/image70.svg"/><Relationship Id="rId33" Type="http://schemas.openxmlformats.org/officeDocument/2006/relationships/image" Target="../media/image78.svg"/><Relationship Id="rId38" Type="http://schemas.openxmlformats.org/officeDocument/2006/relationships/image" Target="../media/image54.png"/><Relationship Id="rId46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61.svg"/><Relationship Id="rId20" Type="http://schemas.openxmlformats.org/officeDocument/2006/relationships/image" Target="../media/image44.png"/><Relationship Id="rId29" Type="http://schemas.openxmlformats.org/officeDocument/2006/relationships/image" Target="../media/image50.png"/><Relationship Id="rId41" Type="http://schemas.openxmlformats.org/officeDocument/2006/relationships/image" Target="../media/image8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6.svg"/><Relationship Id="rId24" Type="http://schemas.openxmlformats.org/officeDocument/2006/relationships/image" Target="../media/image47.png"/><Relationship Id="rId32" Type="http://schemas.openxmlformats.org/officeDocument/2006/relationships/image" Target="../media/image52.png"/><Relationship Id="rId37" Type="http://schemas.openxmlformats.org/officeDocument/2006/relationships/image" Target="../media/image80.svg"/><Relationship Id="rId40" Type="http://schemas.openxmlformats.org/officeDocument/2006/relationships/image" Target="../media/image55.png"/><Relationship Id="rId45" Type="http://schemas.openxmlformats.org/officeDocument/2006/relationships/image" Target="../media/image88.svg"/><Relationship Id="rId5" Type="http://schemas.openxmlformats.org/officeDocument/2006/relationships/image" Target="../media/image50.svg"/><Relationship Id="rId15" Type="http://schemas.openxmlformats.org/officeDocument/2006/relationships/image" Target="../media/image41.png"/><Relationship Id="rId23" Type="http://schemas.openxmlformats.org/officeDocument/2006/relationships/image" Target="../media/image46.png"/><Relationship Id="rId28" Type="http://schemas.openxmlformats.org/officeDocument/2006/relationships/image" Target="../media/image73.svg"/><Relationship Id="rId36" Type="http://schemas.openxmlformats.org/officeDocument/2006/relationships/image" Target="../media/image53.png"/><Relationship Id="rId10" Type="http://schemas.openxmlformats.org/officeDocument/2006/relationships/image" Target="../media/image38.png"/><Relationship Id="rId19" Type="http://schemas.openxmlformats.org/officeDocument/2006/relationships/image" Target="../media/image64.svg"/><Relationship Id="rId31" Type="http://schemas.openxmlformats.org/officeDocument/2006/relationships/image" Target="../media/image76.svg"/><Relationship Id="rId44" Type="http://schemas.openxmlformats.org/officeDocument/2006/relationships/image" Target="../media/image57.png"/><Relationship Id="rId4" Type="http://schemas.openxmlformats.org/officeDocument/2006/relationships/image" Target="../media/image35.png"/><Relationship Id="rId9" Type="http://schemas.openxmlformats.org/officeDocument/2006/relationships/image" Target="../media/image54.svg"/><Relationship Id="rId14" Type="http://schemas.openxmlformats.org/officeDocument/2006/relationships/image" Target="../media/image40.png"/><Relationship Id="rId22" Type="http://schemas.openxmlformats.org/officeDocument/2006/relationships/image" Target="../media/image67.svg"/><Relationship Id="rId27" Type="http://schemas.openxmlformats.org/officeDocument/2006/relationships/image" Target="../media/image49.png"/><Relationship Id="rId30" Type="http://schemas.openxmlformats.org/officeDocument/2006/relationships/image" Target="../media/image51.png"/><Relationship Id="rId35" Type="http://schemas.openxmlformats.org/officeDocument/2006/relationships/image" Target="../media/image14.svg"/><Relationship Id="rId43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00.svg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image" Target="../media/image2.svg"/><Relationship Id="rId21" Type="http://schemas.openxmlformats.org/officeDocument/2006/relationships/image" Target="../media/image108.svg"/><Relationship Id="rId7" Type="http://schemas.openxmlformats.org/officeDocument/2006/relationships/image" Target="../media/image94.svg"/><Relationship Id="rId12" Type="http://schemas.openxmlformats.org/officeDocument/2006/relationships/image" Target="../media/image63.png"/><Relationship Id="rId17" Type="http://schemas.openxmlformats.org/officeDocument/2006/relationships/image" Target="../media/image104.svg"/><Relationship Id="rId25" Type="http://schemas.openxmlformats.org/officeDocument/2006/relationships/image" Target="../media/image112.svg"/><Relationship Id="rId2" Type="http://schemas.openxmlformats.org/officeDocument/2006/relationships/image" Target="../media/image1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29" Type="http://schemas.openxmlformats.org/officeDocument/2006/relationships/image" Target="../media/image1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98.svg"/><Relationship Id="rId24" Type="http://schemas.openxmlformats.org/officeDocument/2006/relationships/image" Target="../media/image69.png"/><Relationship Id="rId5" Type="http://schemas.openxmlformats.org/officeDocument/2006/relationships/image" Target="../media/image92.svg"/><Relationship Id="rId15" Type="http://schemas.openxmlformats.org/officeDocument/2006/relationships/image" Target="../media/image102.svg"/><Relationship Id="rId23" Type="http://schemas.openxmlformats.org/officeDocument/2006/relationships/image" Target="../media/image110.svg"/><Relationship Id="rId28" Type="http://schemas.openxmlformats.org/officeDocument/2006/relationships/image" Target="../media/image71.png"/><Relationship Id="rId10" Type="http://schemas.openxmlformats.org/officeDocument/2006/relationships/image" Target="../media/image62.png"/><Relationship Id="rId19" Type="http://schemas.openxmlformats.org/officeDocument/2006/relationships/image" Target="../media/image106.svg"/><Relationship Id="rId4" Type="http://schemas.openxmlformats.org/officeDocument/2006/relationships/image" Target="../media/image59.png"/><Relationship Id="rId9" Type="http://schemas.openxmlformats.org/officeDocument/2006/relationships/image" Target="../media/image96.svg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image" Target="../media/image1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26.svg"/><Relationship Id="rId18" Type="http://schemas.openxmlformats.org/officeDocument/2006/relationships/image" Target="../media/image79.png"/><Relationship Id="rId26" Type="http://schemas.openxmlformats.org/officeDocument/2006/relationships/image" Target="../media/image83.png"/><Relationship Id="rId3" Type="http://schemas.openxmlformats.org/officeDocument/2006/relationships/image" Target="../media/image2.svg"/><Relationship Id="rId21" Type="http://schemas.openxmlformats.org/officeDocument/2006/relationships/image" Target="../media/image134.svg"/><Relationship Id="rId7" Type="http://schemas.openxmlformats.org/officeDocument/2006/relationships/image" Target="../media/image120.svg"/><Relationship Id="rId12" Type="http://schemas.openxmlformats.org/officeDocument/2006/relationships/image" Target="../media/image76.png"/><Relationship Id="rId17" Type="http://schemas.openxmlformats.org/officeDocument/2006/relationships/image" Target="../media/image130.svg"/><Relationship Id="rId25" Type="http://schemas.openxmlformats.org/officeDocument/2006/relationships/image" Target="../media/image138.svg"/><Relationship Id="rId2" Type="http://schemas.openxmlformats.org/officeDocument/2006/relationships/image" Target="../media/image1.png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29" Type="http://schemas.openxmlformats.org/officeDocument/2006/relationships/image" Target="../media/image1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124.svg"/><Relationship Id="rId24" Type="http://schemas.openxmlformats.org/officeDocument/2006/relationships/image" Target="../media/image82.png"/><Relationship Id="rId5" Type="http://schemas.openxmlformats.org/officeDocument/2006/relationships/image" Target="../media/image118.svg"/><Relationship Id="rId15" Type="http://schemas.openxmlformats.org/officeDocument/2006/relationships/image" Target="../media/image128.svg"/><Relationship Id="rId23" Type="http://schemas.openxmlformats.org/officeDocument/2006/relationships/image" Target="../media/image136.svg"/><Relationship Id="rId28" Type="http://schemas.openxmlformats.org/officeDocument/2006/relationships/image" Target="../media/image84.png"/><Relationship Id="rId10" Type="http://schemas.openxmlformats.org/officeDocument/2006/relationships/image" Target="../media/image75.png"/><Relationship Id="rId19" Type="http://schemas.openxmlformats.org/officeDocument/2006/relationships/image" Target="../media/image132.svg"/><Relationship Id="rId31" Type="http://schemas.openxmlformats.org/officeDocument/2006/relationships/image" Target="../media/image144.svg"/><Relationship Id="rId4" Type="http://schemas.openxmlformats.org/officeDocument/2006/relationships/image" Target="../media/image72.png"/><Relationship Id="rId9" Type="http://schemas.openxmlformats.org/officeDocument/2006/relationships/image" Target="../media/image122.svg"/><Relationship Id="rId14" Type="http://schemas.openxmlformats.org/officeDocument/2006/relationships/image" Target="../media/image77.png"/><Relationship Id="rId22" Type="http://schemas.openxmlformats.org/officeDocument/2006/relationships/image" Target="../media/image81.png"/><Relationship Id="rId27" Type="http://schemas.openxmlformats.org/officeDocument/2006/relationships/image" Target="../media/image140.svg"/><Relationship Id="rId30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22.svg"/><Relationship Id="rId18" Type="http://schemas.openxmlformats.org/officeDocument/2006/relationships/image" Target="../media/image89.png"/><Relationship Id="rId26" Type="http://schemas.openxmlformats.org/officeDocument/2006/relationships/image" Target="../media/image93.png"/><Relationship Id="rId3" Type="http://schemas.openxmlformats.org/officeDocument/2006/relationships/image" Target="../media/image2.svg"/><Relationship Id="rId21" Type="http://schemas.openxmlformats.org/officeDocument/2006/relationships/image" Target="../media/image154.svg"/><Relationship Id="rId34" Type="http://schemas.openxmlformats.org/officeDocument/2006/relationships/image" Target="../media/image79.png"/><Relationship Id="rId7" Type="http://schemas.openxmlformats.org/officeDocument/2006/relationships/image" Target="../media/image148.svg"/><Relationship Id="rId12" Type="http://schemas.openxmlformats.org/officeDocument/2006/relationships/image" Target="../media/image74.png"/><Relationship Id="rId17" Type="http://schemas.openxmlformats.org/officeDocument/2006/relationships/image" Target="../media/image150.svg"/><Relationship Id="rId25" Type="http://schemas.openxmlformats.org/officeDocument/2006/relationships/image" Target="../media/image158.svg"/><Relationship Id="rId33" Type="http://schemas.openxmlformats.org/officeDocument/2006/relationships/image" Target="../media/image130.sv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20" Type="http://schemas.openxmlformats.org/officeDocument/2006/relationships/image" Target="../media/image90.png"/><Relationship Id="rId29" Type="http://schemas.openxmlformats.org/officeDocument/2006/relationships/image" Target="../media/image1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120.svg"/><Relationship Id="rId24" Type="http://schemas.openxmlformats.org/officeDocument/2006/relationships/image" Target="../media/image92.png"/><Relationship Id="rId32" Type="http://schemas.openxmlformats.org/officeDocument/2006/relationships/image" Target="../media/image78.png"/><Relationship Id="rId5" Type="http://schemas.openxmlformats.org/officeDocument/2006/relationships/image" Target="../media/image146.svg"/><Relationship Id="rId15" Type="http://schemas.openxmlformats.org/officeDocument/2006/relationships/image" Target="../media/image124.svg"/><Relationship Id="rId23" Type="http://schemas.openxmlformats.org/officeDocument/2006/relationships/image" Target="../media/image156.svg"/><Relationship Id="rId28" Type="http://schemas.openxmlformats.org/officeDocument/2006/relationships/image" Target="../media/image94.png"/><Relationship Id="rId10" Type="http://schemas.openxmlformats.org/officeDocument/2006/relationships/image" Target="../media/image73.png"/><Relationship Id="rId19" Type="http://schemas.openxmlformats.org/officeDocument/2006/relationships/image" Target="../media/image152.svg"/><Relationship Id="rId31" Type="http://schemas.openxmlformats.org/officeDocument/2006/relationships/image" Target="../media/image164.svg"/><Relationship Id="rId4" Type="http://schemas.openxmlformats.org/officeDocument/2006/relationships/image" Target="../media/image86.png"/><Relationship Id="rId9" Type="http://schemas.openxmlformats.org/officeDocument/2006/relationships/image" Target="../media/image118.svg"/><Relationship Id="rId14" Type="http://schemas.openxmlformats.org/officeDocument/2006/relationships/image" Target="../media/image75.png"/><Relationship Id="rId22" Type="http://schemas.openxmlformats.org/officeDocument/2006/relationships/image" Target="../media/image91.png"/><Relationship Id="rId27" Type="http://schemas.openxmlformats.org/officeDocument/2006/relationships/image" Target="../media/image160.svg"/><Relationship Id="rId30" Type="http://schemas.openxmlformats.org/officeDocument/2006/relationships/image" Target="../media/image95.png"/><Relationship Id="rId35" Type="http://schemas.openxmlformats.org/officeDocument/2006/relationships/image" Target="../media/image1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2.sv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svg"/><Relationship Id="rId5" Type="http://schemas.openxmlformats.org/officeDocument/2006/relationships/image" Target="../media/image97.png"/><Relationship Id="rId4" Type="http://schemas.openxmlformats.org/officeDocument/2006/relationships/image" Target="../media/image96.jpeg"/><Relationship Id="rId9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953232"/>
            <a:ext cx="7798988" cy="19506645"/>
          </a:xfrm>
          <a:custGeom>
            <a:avLst/>
            <a:gdLst/>
            <a:ahLst/>
            <a:cxnLst/>
            <a:rect l="l" t="t" r="r" b="b"/>
            <a:pathLst>
              <a:path w="7798988" h="19506645">
                <a:moveTo>
                  <a:pt x="0" y="0"/>
                </a:moveTo>
                <a:lnTo>
                  <a:pt x="7798988" y="0"/>
                </a:lnTo>
                <a:lnTo>
                  <a:pt x="7798988" y="19506645"/>
                </a:lnTo>
                <a:lnTo>
                  <a:pt x="0" y="1950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438925" y="1609086"/>
            <a:ext cx="4742149" cy="117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2"/>
              </a:lnSpc>
            </a:pPr>
            <a:r>
              <a:rPr lang="en-US" sz="6794" spc="326" dirty="0">
                <a:solidFill>
                  <a:srgbClr val="BE9F6C"/>
                </a:solidFill>
                <a:latin typeface="Waffle Soft"/>
              </a:rPr>
              <a:t>GUIA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5169948" y="2289561"/>
            <a:ext cx="955775" cy="0"/>
          </a:xfrm>
          <a:prstGeom prst="line">
            <a:avLst/>
          </a:prstGeom>
          <a:ln w="28575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flipV="1">
            <a:off x="1453020" y="2303848"/>
            <a:ext cx="955775" cy="0"/>
          </a:xfrm>
          <a:prstGeom prst="line">
            <a:avLst/>
          </a:prstGeom>
          <a:ln w="28575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61134" y="6955827"/>
            <a:ext cx="7297732" cy="4889860"/>
            <a:chOff x="0" y="0"/>
            <a:chExt cx="9730309" cy="65198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30309" cy="6519813"/>
            </a:xfrm>
            <a:custGeom>
              <a:avLst/>
              <a:gdLst/>
              <a:ahLst/>
              <a:cxnLst/>
              <a:rect l="l" t="t" r="r" b="b"/>
              <a:pathLst>
                <a:path w="9730309" h="6519813">
                  <a:moveTo>
                    <a:pt x="0" y="0"/>
                  </a:moveTo>
                  <a:lnTo>
                    <a:pt x="9730309" y="0"/>
                  </a:lnTo>
                  <a:lnTo>
                    <a:pt x="9730309" y="6519813"/>
                  </a:lnTo>
                  <a:lnTo>
                    <a:pt x="0" y="6519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369" r="-33363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26892" y="754460"/>
              <a:ext cx="2114693" cy="1443278"/>
            </a:xfrm>
            <a:custGeom>
              <a:avLst/>
              <a:gdLst/>
              <a:ahLst/>
              <a:cxnLst/>
              <a:rect l="l" t="t" r="r" b="b"/>
              <a:pathLst>
                <a:path w="2114693" h="1443278">
                  <a:moveTo>
                    <a:pt x="0" y="0"/>
                  </a:moveTo>
                  <a:lnTo>
                    <a:pt x="2114693" y="0"/>
                  </a:lnTo>
                  <a:lnTo>
                    <a:pt x="2114693" y="1443278"/>
                  </a:lnTo>
                  <a:lnTo>
                    <a:pt x="0" y="1443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26769" y="998173"/>
              <a:ext cx="2374769" cy="1724676"/>
            </a:xfrm>
            <a:custGeom>
              <a:avLst/>
              <a:gdLst/>
              <a:ahLst/>
              <a:cxnLst/>
              <a:rect l="l" t="t" r="r" b="b"/>
              <a:pathLst>
                <a:path w="2374769" h="1724676">
                  <a:moveTo>
                    <a:pt x="0" y="0"/>
                  </a:moveTo>
                  <a:lnTo>
                    <a:pt x="2374769" y="0"/>
                  </a:lnTo>
                  <a:lnTo>
                    <a:pt x="2374769" y="1724676"/>
                  </a:lnTo>
                  <a:lnTo>
                    <a:pt x="0" y="1724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259129" y="1930487"/>
              <a:ext cx="1347604" cy="1317283"/>
            </a:xfrm>
            <a:custGeom>
              <a:avLst/>
              <a:gdLst/>
              <a:ahLst/>
              <a:cxnLst/>
              <a:rect l="l" t="t" r="r" b="b"/>
              <a:pathLst>
                <a:path w="1347604" h="1317283">
                  <a:moveTo>
                    <a:pt x="0" y="0"/>
                  </a:moveTo>
                  <a:lnTo>
                    <a:pt x="1347604" y="0"/>
                  </a:lnTo>
                  <a:lnTo>
                    <a:pt x="1347604" y="1317282"/>
                  </a:lnTo>
                  <a:lnTo>
                    <a:pt x="0" y="131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911876" y="1657523"/>
              <a:ext cx="2470146" cy="1793943"/>
            </a:xfrm>
            <a:custGeom>
              <a:avLst/>
              <a:gdLst/>
              <a:ahLst/>
              <a:cxnLst/>
              <a:rect l="l" t="t" r="r" b="b"/>
              <a:pathLst>
                <a:path w="2470146" h="1793943">
                  <a:moveTo>
                    <a:pt x="0" y="0"/>
                  </a:moveTo>
                  <a:lnTo>
                    <a:pt x="2470145" y="0"/>
                  </a:lnTo>
                  <a:lnTo>
                    <a:pt x="2470145" y="1793943"/>
                  </a:lnTo>
                  <a:lnTo>
                    <a:pt x="0" y="1793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028307" y="1860511"/>
              <a:ext cx="2374769" cy="1724676"/>
            </a:xfrm>
            <a:custGeom>
              <a:avLst/>
              <a:gdLst/>
              <a:ahLst/>
              <a:cxnLst/>
              <a:rect l="l" t="t" r="r" b="b"/>
              <a:pathLst>
                <a:path w="2374769" h="1724676">
                  <a:moveTo>
                    <a:pt x="0" y="0"/>
                  </a:moveTo>
                  <a:lnTo>
                    <a:pt x="2374770" y="0"/>
                  </a:lnTo>
                  <a:lnTo>
                    <a:pt x="2374770" y="1724676"/>
                  </a:lnTo>
                  <a:lnTo>
                    <a:pt x="0" y="1724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43430" y="1730699"/>
              <a:ext cx="2178098" cy="1355866"/>
            </a:xfrm>
            <a:custGeom>
              <a:avLst/>
              <a:gdLst/>
              <a:ahLst/>
              <a:cxnLst/>
              <a:rect l="l" t="t" r="r" b="b"/>
              <a:pathLst>
                <a:path w="2178098" h="1355866">
                  <a:moveTo>
                    <a:pt x="0" y="0"/>
                  </a:moveTo>
                  <a:lnTo>
                    <a:pt x="2178098" y="0"/>
                  </a:lnTo>
                  <a:lnTo>
                    <a:pt x="2178098" y="1355866"/>
                  </a:lnTo>
                  <a:lnTo>
                    <a:pt x="0" y="1355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932931" y="1033515"/>
              <a:ext cx="2470146" cy="1793943"/>
            </a:xfrm>
            <a:custGeom>
              <a:avLst/>
              <a:gdLst/>
              <a:ahLst/>
              <a:cxnLst/>
              <a:rect l="l" t="t" r="r" b="b"/>
              <a:pathLst>
                <a:path w="2470146" h="1793943">
                  <a:moveTo>
                    <a:pt x="0" y="0"/>
                  </a:moveTo>
                  <a:lnTo>
                    <a:pt x="2470146" y="0"/>
                  </a:lnTo>
                  <a:lnTo>
                    <a:pt x="2470146" y="1793943"/>
                  </a:lnTo>
                  <a:lnTo>
                    <a:pt x="0" y="1793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 rot="170583">
              <a:off x="992979" y="653219"/>
              <a:ext cx="4894084" cy="721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14"/>
                </a:lnSpc>
              </a:pPr>
              <a:r>
                <a:rPr lang="en-US" sz="3224" dirty="0">
                  <a:solidFill>
                    <a:srgbClr val="191819"/>
                  </a:solidFill>
                  <a:latin typeface="Open Sans Bold"/>
                </a:rPr>
                <a:t>CONTÁBIL NEWS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03397" y="17035747"/>
            <a:ext cx="3700034" cy="84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2153" b="1" dirty="0" smtClean="0">
                <a:solidFill>
                  <a:srgbClr val="FFFF00"/>
                </a:solidFill>
                <a:latin typeface="Freestyle Script" pitchFamily="66" charset="0"/>
              </a:rPr>
              <a:t>VSR – CONTABILIDADE</a:t>
            </a:r>
            <a:endParaRPr lang="en-US" sz="2153" b="1" dirty="0" smtClean="0">
              <a:solidFill>
                <a:srgbClr val="FFFF00"/>
              </a:solidFill>
              <a:latin typeface="Freestyle Script" pitchFamily="66" charset="0"/>
            </a:endParaRPr>
          </a:p>
          <a:p>
            <a:pPr algn="ctr">
              <a:lnSpc>
                <a:spcPts val="2304"/>
              </a:lnSpc>
            </a:pPr>
            <a:r>
              <a:rPr lang="en-US" sz="2153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2153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2153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2153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2153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2153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2153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2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  <a:endParaRPr lang="en-US" sz="1200" dirty="0">
              <a:solidFill>
                <a:srgbClr val="FFFF00"/>
              </a:solidFill>
              <a:latin typeface="Agency FB" pitchFamily="34" charset="0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705763" y="3159553"/>
            <a:ext cx="6252838" cy="3126419"/>
          </a:xfrm>
          <a:custGeom>
            <a:avLst/>
            <a:gdLst/>
            <a:ahLst/>
            <a:cxnLst/>
            <a:rect l="l" t="t" r="r" b="b"/>
            <a:pathLst>
              <a:path w="6252838" h="3126419">
                <a:moveTo>
                  <a:pt x="0" y="0"/>
                </a:moveTo>
                <a:lnTo>
                  <a:pt x="6252838" y="0"/>
                </a:lnTo>
                <a:lnTo>
                  <a:pt x="6252838" y="3126419"/>
                </a:lnTo>
                <a:lnTo>
                  <a:pt x="0" y="3126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 rot="-10800000">
            <a:off x="5019892" y="14237685"/>
            <a:ext cx="662307" cy="351023"/>
          </a:xfrm>
          <a:custGeom>
            <a:avLst/>
            <a:gdLst/>
            <a:ahLst/>
            <a:cxnLst/>
            <a:rect l="l" t="t" r="r" b="b"/>
            <a:pathLst>
              <a:path w="662307" h="351023">
                <a:moveTo>
                  <a:pt x="0" y="0"/>
                </a:moveTo>
                <a:lnTo>
                  <a:pt x="662307" y="0"/>
                </a:lnTo>
                <a:lnTo>
                  <a:pt x="662307" y="351023"/>
                </a:lnTo>
                <a:lnTo>
                  <a:pt x="0" y="351023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982165" y="14237685"/>
            <a:ext cx="662307" cy="351023"/>
          </a:xfrm>
          <a:custGeom>
            <a:avLst/>
            <a:gdLst/>
            <a:ahLst/>
            <a:cxnLst/>
            <a:rect l="l" t="t" r="r" b="b"/>
            <a:pathLst>
              <a:path w="662307" h="351023">
                <a:moveTo>
                  <a:pt x="0" y="0"/>
                </a:moveTo>
                <a:lnTo>
                  <a:pt x="662307" y="0"/>
                </a:lnTo>
                <a:lnTo>
                  <a:pt x="662307" y="351023"/>
                </a:lnTo>
                <a:lnTo>
                  <a:pt x="0" y="351023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 rot="-7712329">
            <a:off x="-1223596" y="-1111117"/>
            <a:ext cx="3048000" cy="4574859"/>
          </a:xfrm>
          <a:custGeom>
            <a:avLst/>
            <a:gdLst/>
            <a:ahLst/>
            <a:cxnLst/>
            <a:rect l="l" t="t" r="r" b="b"/>
            <a:pathLst>
              <a:path w="3048000" h="4574859">
                <a:moveTo>
                  <a:pt x="0" y="0"/>
                </a:moveTo>
                <a:lnTo>
                  <a:pt x="3048000" y="0"/>
                </a:lnTo>
                <a:lnTo>
                  <a:pt x="3048000" y="4574859"/>
                </a:lnTo>
                <a:lnTo>
                  <a:pt x="0" y="4574859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 rot="3918017">
            <a:off x="5334000" y="16000570"/>
            <a:ext cx="3048000" cy="4574859"/>
          </a:xfrm>
          <a:custGeom>
            <a:avLst/>
            <a:gdLst/>
            <a:ahLst/>
            <a:cxnLst/>
            <a:rect l="l" t="t" r="r" b="b"/>
            <a:pathLst>
              <a:path w="3048000" h="4574859">
                <a:moveTo>
                  <a:pt x="0" y="0"/>
                </a:moveTo>
                <a:lnTo>
                  <a:pt x="3048000" y="0"/>
                </a:lnTo>
                <a:lnTo>
                  <a:pt x="3048000" y="4574860"/>
                </a:lnTo>
                <a:lnTo>
                  <a:pt x="0" y="4574860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 rot="-5400000">
            <a:off x="3156886" y="14380383"/>
            <a:ext cx="1507428" cy="2912905"/>
          </a:xfrm>
          <a:custGeom>
            <a:avLst/>
            <a:gdLst/>
            <a:ahLst/>
            <a:cxnLst/>
            <a:rect l="l" t="t" r="r" b="b"/>
            <a:pathLst>
              <a:path w="1507428" h="2912905">
                <a:moveTo>
                  <a:pt x="0" y="0"/>
                </a:moveTo>
                <a:lnTo>
                  <a:pt x="1507429" y="0"/>
                </a:lnTo>
                <a:lnTo>
                  <a:pt x="1507429" y="2912905"/>
                </a:lnTo>
                <a:lnTo>
                  <a:pt x="0" y="2912905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61134" y="3797920"/>
            <a:ext cx="7297732" cy="197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7211" spc="129" dirty="0">
                <a:latin typeface="Waffle Soft"/>
              </a:rPr>
              <a:t>REFORMA</a:t>
            </a:r>
          </a:p>
          <a:p>
            <a:pPr algn="ctr">
              <a:lnSpc>
                <a:spcPts val="792"/>
              </a:lnSpc>
            </a:pPr>
            <a:endParaRPr lang="en-US" sz="7211" spc="129" dirty="0">
              <a:latin typeface="Waffle Soft"/>
            </a:endParaRPr>
          </a:p>
          <a:p>
            <a:pPr algn="ctr">
              <a:lnSpc>
                <a:spcPts val="7139"/>
              </a:lnSpc>
            </a:pPr>
            <a:r>
              <a:rPr lang="en-US" sz="7211" spc="129" dirty="0">
                <a:latin typeface="Waffle Soft"/>
              </a:rPr>
              <a:t>TRIBUTÁRIA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2601" y="12096486"/>
            <a:ext cx="6096000" cy="99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3370" dirty="0" err="1">
                <a:solidFill>
                  <a:srgbClr val="CFCFCF"/>
                </a:solidFill>
                <a:latin typeface="Glacial Indifference Bold"/>
              </a:rPr>
              <a:t>Orientação</a:t>
            </a:r>
            <a:r>
              <a:rPr lang="en-US" sz="3370">
                <a:solidFill>
                  <a:srgbClr val="CFCFCF"/>
                </a:solidFill>
                <a:latin typeface="Glacial Indifference Bold"/>
              </a:rPr>
              <a:t> e Segurança em meio as Mudanças Tributárias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82165" y="13999560"/>
            <a:ext cx="3700034" cy="71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</a:pPr>
            <a:r>
              <a:rPr lang="en-US" sz="5053" dirty="0" smtClean="0">
                <a:solidFill>
                  <a:srgbClr val="EBEBEB"/>
                </a:solidFill>
                <a:latin typeface="Glacial Indifference Bold"/>
              </a:rPr>
              <a:t>2025</a:t>
            </a:r>
            <a:endParaRPr lang="en-US" sz="5053" dirty="0">
              <a:solidFill>
                <a:srgbClr val="EBEBEB"/>
              </a:solidFill>
              <a:latin typeface="Glacial Indifference Bold"/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xmlns="" id="{B2F27114-9065-4A28-80C5-0095DAD01ED6}"/>
              </a:ext>
            </a:extLst>
          </p:cNvPr>
          <p:cNvCxnSpPr>
            <a:cxnSpLocks/>
          </p:cNvCxnSpPr>
          <p:nvPr/>
        </p:nvCxnSpPr>
        <p:spPr>
          <a:xfrm>
            <a:off x="992860" y="7924800"/>
            <a:ext cx="3426740" cy="15240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336" y="-167899"/>
            <a:ext cx="7750672" cy="19385797"/>
          </a:xfrm>
          <a:custGeom>
            <a:avLst/>
            <a:gdLst/>
            <a:ahLst/>
            <a:cxnLst/>
            <a:rect l="l" t="t" r="r" b="b"/>
            <a:pathLst>
              <a:path w="7750672" h="19385797">
                <a:moveTo>
                  <a:pt x="0" y="0"/>
                </a:moveTo>
                <a:lnTo>
                  <a:pt x="7750672" y="0"/>
                </a:lnTo>
                <a:lnTo>
                  <a:pt x="7750672" y="19385798"/>
                </a:lnTo>
                <a:lnTo>
                  <a:pt x="0" y="1938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0800000">
            <a:off x="-63865" y="2680120"/>
            <a:ext cx="3187338" cy="15795033"/>
          </a:xfrm>
          <a:custGeom>
            <a:avLst/>
            <a:gdLst/>
            <a:ahLst/>
            <a:cxnLst/>
            <a:rect l="l" t="t" r="r" b="b"/>
            <a:pathLst>
              <a:path w="3187338" h="15795033">
                <a:moveTo>
                  <a:pt x="0" y="0"/>
                </a:moveTo>
                <a:lnTo>
                  <a:pt x="3187339" y="0"/>
                </a:lnTo>
                <a:lnTo>
                  <a:pt x="3187339" y="15795032"/>
                </a:lnTo>
                <a:lnTo>
                  <a:pt x="0" y="1579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54765" y="7469162"/>
            <a:ext cx="5253768" cy="5253768"/>
          </a:xfrm>
          <a:custGeom>
            <a:avLst/>
            <a:gdLst/>
            <a:ahLst/>
            <a:cxnLst/>
            <a:rect l="l" t="t" r="r" b="b"/>
            <a:pathLst>
              <a:path w="5253768" h="5253768">
                <a:moveTo>
                  <a:pt x="0" y="0"/>
                </a:moveTo>
                <a:lnTo>
                  <a:pt x="5253768" y="0"/>
                </a:lnTo>
                <a:lnTo>
                  <a:pt x="5253768" y="5253768"/>
                </a:lnTo>
                <a:lnTo>
                  <a:pt x="0" y="525376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154765" y="8801589"/>
            <a:ext cx="5253768" cy="5253768"/>
          </a:xfrm>
          <a:custGeom>
            <a:avLst/>
            <a:gdLst/>
            <a:ahLst/>
            <a:cxnLst/>
            <a:rect l="l" t="t" r="r" b="b"/>
            <a:pathLst>
              <a:path w="5253768" h="5253768">
                <a:moveTo>
                  <a:pt x="0" y="0"/>
                </a:moveTo>
                <a:lnTo>
                  <a:pt x="5253768" y="0"/>
                </a:lnTo>
                <a:lnTo>
                  <a:pt x="5253768" y="5253768"/>
                </a:lnTo>
                <a:lnTo>
                  <a:pt x="0" y="5253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07890" y="7822287"/>
            <a:ext cx="4547519" cy="4547519"/>
          </a:xfrm>
          <a:custGeom>
            <a:avLst/>
            <a:gdLst/>
            <a:ahLst/>
            <a:cxnLst/>
            <a:rect l="l" t="t" r="r" b="b"/>
            <a:pathLst>
              <a:path w="4547519" h="4547519">
                <a:moveTo>
                  <a:pt x="0" y="0"/>
                </a:moveTo>
                <a:lnTo>
                  <a:pt x="4547519" y="0"/>
                </a:lnTo>
                <a:lnTo>
                  <a:pt x="4547519" y="4547519"/>
                </a:lnTo>
                <a:lnTo>
                  <a:pt x="0" y="45475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224246" y="3466898"/>
            <a:ext cx="1474949" cy="1596389"/>
            <a:chOff x="0" y="0"/>
            <a:chExt cx="1966599" cy="2128518"/>
          </a:xfrm>
        </p:grpSpPr>
        <p:sp>
          <p:nvSpPr>
            <p:cNvPr id="8" name="Freeform 8"/>
            <p:cNvSpPr/>
            <p:nvPr/>
          </p:nvSpPr>
          <p:spPr>
            <a:xfrm>
              <a:off x="0" y="161919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242822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5" y="0"/>
                  </a:lnTo>
                  <a:lnTo>
                    <a:pt x="1480955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print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51296" y="13067491"/>
            <a:ext cx="1474949" cy="1659071"/>
            <a:chOff x="0" y="0"/>
            <a:chExt cx="1966599" cy="2212095"/>
          </a:xfrm>
        </p:grpSpPr>
        <p:sp>
          <p:nvSpPr>
            <p:cNvPr id="11" name="Freeform 11"/>
            <p:cNvSpPr/>
            <p:nvPr/>
          </p:nvSpPr>
          <p:spPr>
            <a:xfrm>
              <a:off x="0" y="245496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65003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4" y="0"/>
                  </a:lnTo>
                  <a:lnTo>
                    <a:pt x="1480954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 cstate="print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1721" y="15478964"/>
            <a:ext cx="1474949" cy="1692088"/>
            <a:chOff x="0" y="0"/>
            <a:chExt cx="1966599" cy="2256118"/>
          </a:xfrm>
        </p:grpSpPr>
        <p:sp>
          <p:nvSpPr>
            <p:cNvPr id="14" name="Freeform 14"/>
            <p:cNvSpPr/>
            <p:nvPr/>
          </p:nvSpPr>
          <p:spPr>
            <a:xfrm>
              <a:off x="0" y="289519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42822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5" y="0"/>
                  </a:lnTo>
                  <a:lnTo>
                    <a:pt x="1480955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 cstate="print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3116" y="5228811"/>
            <a:ext cx="1474949" cy="1680351"/>
            <a:chOff x="0" y="0"/>
            <a:chExt cx="1966599" cy="2240468"/>
          </a:xfrm>
        </p:grpSpPr>
        <p:sp>
          <p:nvSpPr>
            <p:cNvPr id="17" name="Freeform 17"/>
            <p:cNvSpPr/>
            <p:nvPr/>
          </p:nvSpPr>
          <p:spPr>
            <a:xfrm>
              <a:off x="0" y="273869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65003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4" y="0"/>
                  </a:lnTo>
                  <a:lnTo>
                    <a:pt x="1480954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 cstate="print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Freeform 19"/>
          <p:cNvSpPr/>
          <p:nvPr/>
        </p:nvSpPr>
        <p:spPr>
          <a:xfrm>
            <a:off x="4150349" y="4950600"/>
            <a:ext cx="416502" cy="433856"/>
          </a:xfrm>
          <a:custGeom>
            <a:avLst/>
            <a:gdLst/>
            <a:ahLst/>
            <a:cxnLst/>
            <a:rect l="l" t="t" r="r" b="b"/>
            <a:pathLst>
              <a:path w="416502" h="433856">
                <a:moveTo>
                  <a:pt x="0" y="0"/>
                </a:moveTo>
                <a:lnTo>
                  <a:pt x="416502" y="0"/>
                </a:lnTo>
                <a:lnTo>
                  <a:pt x="416502" y="433856"/>
                </a:lnTo>
                <a:lnTo>
                  <a:pt x="0" y="433856"/>
                </a:lnTo>
                <a:lnTo>
                  <a:pt x="0" y="0"/>
                </a:lnTo>
                <a:close/>
              </a:path>
            </a:pathLst>
          </a:custGeom>
          <a:blipFill>
            <a:blip r:embed="rId20" cstate="print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4076279" y="15402111"/>
            <a:ext cx="490572" cy="490572"/>
          </a:xfrm>
          <a:custGeom>
            <a:avLst/>
            <a:gdLst/>
            <a:ahLst/>
            <a:cxnLst/>
            <a:rect l="l" t="t" r="r" b="b"/>
            <a:pathLst>
              <a:path w="490572" h="490572">
                <a:moveTo>
                  <a:pt x="0" y="0"/>
                </a:moveTo>
                <a:lnTo>
                  <a:pt x="490572" y="0"/>
                </a:lnTo>
                <a:lnTo>
                  <a:pt x="490572" y="490572"/>
                </a:lnTo>
                <a:lnTo>
                  <a:pt x="0" y="490572"/>
                </a:lnTo>
                <a:lnTo>
                  <a:pt x="0" y="0"/>
                </a:lnTo>
                <a:close/>
              </a:path>
            </a:pathLst>
          </a:custGeom>
          <a:blipFill>
            <a:blip r:embed="rId22" cstate="print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4460335" y="12933589"/>
            <a:ext cx="509162" cy="425845"/>
          </a:xfrm>
          <a:custGeom>
            <a:avLst/>
            <a:gdLst/>
            <a:ahLst/>
            <a:cxnLst/>
            <a:rect l="l" t="t" r="r" b="b"/>
            <a:pathLst>
              <a:path w="509162" h="425845">
                <a:moveTo>
                  <a:pt x="0" y="0"/>
                </a:moveTo>
                <a:lnTo>
                  <a:pt x="509162" y="0"/>
                </a:lnTo>
                <a:lnTo>
                  <a:pt x="509162" y="425844"/>
                </a:lnTo>
                <a:lnTo>
                  <a:pt x="0" y="425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 cstate="print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2158484" y="9626648"/>
            <a:ext cx="3246331" cy="1268590"/>
          </a:xfrm>
          <a:custGeom>
            <a:avLst/>
            <a:gdLst/>
            <a:ahLst/>
            <a:cxnLst/>
            <a:rect l="l" t="t" r="r" b="b"/>
            <a:pathLst>
              <a:path w="3246331" h="1268590">
                <a:moveTo>
                  <a:pt x="0" y="0"/>
                </a:moveTo>
                <a:lnTo>
                  <a:pt x="3246331" y="0"/>
                </a:lnTo>
                <a:lnTo>
                  <a:pt x="3246331" y="1268591"/>
                </a:lnTo>
                <a:lnTo>
                  <a:pt x="0" y="126859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395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3218948" y="8379290"/>
            <a:ext cx="1125402" cy="1113165"/>
          </a:xfrm>
          <a:custGeom>
            <a:avLst/>
            <a:gdLst/>
            <a:ahLst/>
            <a:cxnLst/>
            <a:rect l="l" t="t" r="r" b="b"/>
            <a:pathLst>
              <a:path w="1125402" h="1113165">
                <a:moveTo>
                  <a:pt x="0" y="0"/>
                </a:moveTo>
                <a:lnTo>
                  <a:pt x="1125402" y="0"/>
                </a:lnTo>
                <a:lnTo>
                  <a:pt x="1125402" y="1113165"/>
                </a:lnTo>
                <a:lnTo>
                  <a:pt x="0" y="111316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t="-971" r="-259982" b="-97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AutoShape 24"/>
          <p:cNvSpPr/>
          <p:nvPr/>
        </p:nvSpPr>
        <p:spPr>
          <a:xfrm>
            <a:off x="3053149" y="2769685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5" name="AutoShape 25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6" name="AutoShape 26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7" name="AutoShape 27"/>
          <p:cNvSpPr/>
          <p:nvPr/>
        </p:nvSpPr>
        <p:spPr>
          <a:xfrm>
            <a:off x="3105372" y="18000863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3467969" y="3036385"/>
            <a:ext cx="627360" cy="505310"/>
          </a:xfrm>
          <a:custGeom>
            <a:avLst/>
            <a:gdLst/>
            <a:ahLst/>
            <a:cxnLst/>
            <a:rect l="l" t="t" r="r" b="b"/>
            <a:pathLst>
              <a:path w="627360" h="505310">
                <a:moveTo>
                  <a:pt x="0" y="0"/>
                </a:moveTo>
                <a:lnTo>
                  <a:pt x="627360" y="0"/>
                </a:lnTo>
                <a:lnTo>
                  <a:pt x="627360" y="505310"/>
                </a:lnTo>
                <a:lnTo>
                  <a:pt x="0" y="505310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TextBox 29"/>
          <p:cNvSpPr txBox="1"/>
          <p:nvPr/>
        </p:nvSpPr>
        <p:spPr>
          <a:xfrm>
            <a:off x="611229" y="3787165"/>
            <a:ext cx="700983" cy="46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3227" y="15764787"/>
            <a:ext cx="700983" cy="46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95453" y="5540759"/>
            <a:ext cx="700983" cy="46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60363" y="13399439"/>
            <a:ext cx="700983" cy="46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25428" y="16031002"/>
            <a:ext cx="4269814" cy="29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>
                <a:solidFill>
                  <a:srgbClr val="D865A5"/>
                </a:solidFill>
                <a:latin typeface="Antonio Bold"/>
              </a:rPr>
              <a:t>Consumidor Final e o Simples Nacional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24028" y="3636776"/>
            <a:ext cx="4476392" cy="29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>
                <a:solidFill>
                  <a:srgbClr val="058DD8"/>
                </a:solidFill>
                <a:latin typeface="Antonio Bold"/>
              </a:rPr>
              <a:t>Limite e Alíquotas do Simples Inalterados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266099" y="13426108"/>
            <a:ext cx="3048000" cy="29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>
                <a:solidFill>
                  <a:srgbClr val="058DD8"/>
                </a:solidFill>
                <a:latin typeface="Antonio Bold"/>
              </a:rPr>
              <a:t>Impacto $ Regime Especial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46031" y="4007624"/>
            <a:ext cx="4917647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500">
                <a:solidFill>
                  <a:srgbClr val="CFCFCF"/>
                </a:solidFill>
                <a:latin typeface="Montserrat Bold"/>
              </a:rPr>
              <a:t>Sem alterações na forma de Apuração do Simples Nacional, permanecendo as mesmas Alíquotas e o mesmo limite de R$ 4.800.000,00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197467" y="13796314"/>
            <a:ext cx="348925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500" dirty="0">
                <a:solidFill>
                  <a:srgbClr val="CFCFCF"/>
                </a:solidFill>
                <a:latin typeface="Montserrat Bold"/>
              </a:rPr>
              <a:t>No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atual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momento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ainda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é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impossível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prever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qualquer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efeito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que a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adesão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Regime Especial da CBS e IBS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trará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para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empresas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Optantes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pelo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Simples Nacional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62000" y="1624593"/>
            <a:ext cx="6096000" cy="66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1"/>
              </a:lnSpc>
            </a:pPr>
            <a:r>
              <a:rPr lang="en-US" sz="4981">
                <a:solidFill>
                  <a:srgbClr val="F0F0F0"/>
                </a:solidFill>
                <a:latin typeface="Antonio Ultra-Bold"/>
              </a:rPr>
              <a:t>IMPACTOS NA TRIBUTAÇÃO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552782" y="5470181"/>
            <a:ext cx="4269230" cy="29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>
                <a:solidFill>
                  <a:srgbClr val="09B7C9"/>
                </a:solidFill>
                <a:latin typeface="Antonio Bold"/>
              </a:rPr>
              <a:t> Possibilidade Regime Especial ME EPP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687131" y="17811808"/>
            <a:ext cx="235018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00" b="1" dirty="0" smtClean="0">
                <a:solidFill>
                  <a:srgbClr val="FFFF00"/>
                </a:solidFill>
                <a:latin typeface="Freestyle Script" pitchFamily="66" charset="0"/>
              </a:rPr>
              <a:t>VSR – CONTABILIDADE</a:t>
            </a:r>
          </a:p>
          <a:p>
            <a:pPr algn="ctr">
              <a:lnSpc>
                <a:spcPts val="2304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1600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1600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0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</a:p>
          <a:p>
            <a:pPr algn="ctr">
              <a:lnSpc>
                <a:spcPts val="1677"/>
              </a:lnSpc>
            </a:pPr>
            <a:endParaRPr lang="en-US" sz="1568" dirty="0">
              <a:solidFill>
                <a:srgbClr val="EBEBEB"/>
              </a:solidFill>
              <a:latin typeface="Glacial Indifference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606896" y="5840387"/>
            <a:ext cx="425110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500" dirty="0">
                <a:solidFill>
                  <a:srgbClr val="CFCFCF"/>
                </a:solidFill>
                <a:latin typeface="Montserrat Bold"/>
              </a:rPr>
              <a:t>ME e EPP que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realizam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Vendas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ou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Serviços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para 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outras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empresas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poderão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optar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pelo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Regime Especial 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apurar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a CBS e IBS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separadamente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para que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seus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clientes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possam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se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creditar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destes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tributos</a:t>
            </a:r>
            <a:endParaRPr lang="en-US" sz="1500" dirty="0">
              <a:solidFill>
                <a:srgbClr val="CFCFCF"/>
              </a:solidFill>
              <a:latin typeface="Montserrat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260363" y="16363108"/>
            <a:ext cx="4433725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Empresas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do Simples Nacional que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realizam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Vendas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ou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Serviços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apenas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para 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Consumidores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Finais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não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terão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qualquer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impacto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no valor do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Tributo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a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pagar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,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não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havendo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necessidade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de Regime Especial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336" y="-167899"/>
            <a:ext cx="7750672" cy="19385797"/>
          </a:xfrm>
          <a:custGeom>
            <a:avLst/>
            <a:gdLst/>
            <a:ahLst/>
            <a:cxnLst/>
            <a:rect l="l" t="t" r="r" b="b"/>
            <a:pathLst>
              <a:path w="7750672" h="19385797">
                <a:moveTo>
                  <a:pt x="0" y="0"/>
                </a:moveTo>
                <a:lnTo>
                  <a:pt x="7750672" y="0"/>
                </a:lnTo>
                <a:lnTo>
                  <a:pt x="7750672" y="19385798"/>
                </a:lnTo>
                <a:lnTo>
                  <a:pt x="0" y="1938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451712" y="2684565"/>
            <a:ext cx="3187338" cy="15795033"/>
          </a:xfrm>
          <a:custGeom>
            <a:avLst/>
            <a:gdLst/>
            <a:ahLst/>
            <a:cxnLst/>
            <a:rect l="l" t="t" r="r" b="b"/>
            <a:pathLst>
              <a:path w="3187338" h="15795033">
                <a:moveTo>
                  <a:pt x="0" y="0"/>
                </a:moveTo>
                <a:lnTo>
                  <a:pt x="3187338" y="0"/>
                </a:lnTo>
                <a:lnTo>
                  <a:pt x="3187338" y="15795033"/>
                </a:lnTo>
                <a:lnTo>
                  <a:pt x="0" y="1579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347075" y="7221726"/>
            <a:ext cx="5253768" cy="5253768"/>
          </a:xfrm>
          <a:custGeom>
            <a:avLst/>
            <a:gdLst/>
            <a:ahLst/>
            <a:cxnLst/>
            <a:rect l="l" t="t" r="r" b="b"/>
            <a:pathLst>
              <a:path w="5253768" h="5253768">
                <a:moveTo>
                  <a:pt x="0" y="0"/>
                </a:moveTo>
                <a:lnTo>
                  <a:pt x="5253768" y="0"/>
                </a:lnTo>
                <a:lnTo>
                  <a:pt x="5253768" y="5253767"/>
                </a:lnTo>
                <a:lnTo>
                  <a:pt x="0" y="525376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47075" y="8554153"/>
            <a:ext cx="5253768" cy="5253768"/>
          </a:xfrm>
          <a:custGeom>
            <a:avLst/>
            <a:gdLst/>
            <a:ahLst/>
            <a:cxnLst/>
            <a:rect l="l" t="t" r="r" b="b"/>
            <a:pathLst>
              <a:path w="5253768" h="5253768">
                <a:moveTo>
                  <a:pt x="0" y="0"/>
                </a:moveTo>
                <a:lnTo>
                  <a:pt x="5253768" y="0"/>
                </a:lnTo>
                <a:lnTo>
                  <a:pt x="5253768" y="5253768"/>
                </a:lnTo>
                <a:lnTo>
                  <a:pt x="0" y="5253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57364" y="7526526"/>
            <a:ext cx="4547519" cy="4547519"/>
          </a:xfrm>
          <a:custGeom>
            <a:avLst/>
            <a:gdLst/>
            <a:ahLst/>
            <a:cxnLst/>
            <a:rect l="l" t="t" r="r" b="b"/>
            <a:pathLst>
              <a:path w="4547519" h="4547519">
                <a:moveTo>
                  <a:pt x="0" y="0"/>
                </a:moveTo>
                <a:lnTo>
                  <a:pt x="4547519" y="0"/>
                </a:lnTo>
                <a:lnTo>
                  <a:pt x="4547519" y="4547519"/>
                </a:lnTo>
                <a:lnTo>
                  <a:pt x="0" y="45475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5686839" y="3811636"/>
            <a:ext cx="1474949" cy="1596389"/>
            <a:chOff x="0" y="0"/>
            <a:chExt cx="1966599" cy="2128518"/>
          </a:xfrm>
        </p:grpSpPr>
        <p:sp>
          <p:nvSpPr>
            <p:cNvPr id="8" name="Freeform 8"/>
            <p:cNvSpPr/>
            <p:nvPr/>
          </p:nvSpPr>
          <p:spPr>
            <a:xfrm>
              <a:off x="0" y="161919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242822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5" y="0"/>
                  </a:lnTo>
                  <a:lnTo>
                    <a:pt x="1480955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print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211890" y="13170605"/>
            <a:ext cx="1474949" cy="1659071"/>
            <a:chOff x="0" y="0"/>
            <a:chExt cx="1966599" cy="2212095"/>
          </a:xfrm>
        </p:grpSpPr>
        <p:sp>
          <p:nvSpPr>
            <p:cNvPr id="11" name="Freeform 11"/>
            <p:cNvSpPr/>
            <p:nvPr/>
          </p:nvSpPr>
          <p:spPr>
            <a:xfrm>
              <a:off x="0" y="245496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65003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4" y="0"/>
                  </a:lnTo>
                  <a:lnTo>
                    <a:pt x="1480954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 cstate="print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5328" y="15039226"/>
            <a:ext cx="1474949" cy="1692088"/>
            <a:chOff x="0" y="0"/>
            <a:chExt cx="1966599" cy="2256118"/>
          </a:xfrm>
        </p:grpSpPr>
        <p:sp>
          <p:nvSpPr>
            <p:cNvPr id="14" name="Freeform 14"/>
            <p:cNvSpPr/>
            <p:nvPr/>
          </p:nvSpPr>
          <p:spPr>
            <a:xfrm>
              <a:off x="0" y="289519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42822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5" y="0"/>
                  </a:lnTo>
                  <a:lnTo>
                    <a:pt x="1480955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 cstate="print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673317" y="5503274"/>
            <a:ext cx="1474949" cy="1680351"/>
            <a:chOff x="0" y="0"/>
            <a:chExt cx="1966599" cy="2240468"/>
          </a:xfrm>
        </p:grpSpPr>
        <p:sp>
          <p:nvSpPr>
            <p:cNvPr id="17" name="Freeform 17"/>
            <p:cNvSpPr/>
            <p:nvPr/>
          </p:nvSpPr>
          <p:spPr>
            <a:xfrm>
              <a:off x="0" y="273869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65003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4" y="0"/>
                  </a:lnTo>
                  <a:lnTo>
                    <a:pt x="1480954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 cstate="print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AutoShape 19"/>
          <p:cNvSpPr/>
          <p:nvPr/>
        </p:nvSpPr>
        <p:spPr>
          <a:xfrm>
            <a:off x="3083372" y="2660752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0" name="AutoShape 20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1" name="AutoShape 21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2" name="AutoShape 22"/>
          <p:cNvSpPr/>
          <p:nvPr/>
        </p:nvSpPr>
        <p:spPr>
          <a:xfrm>
            <a:off x="2976441" y="18017604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2315798" y="8402826"/>
            <a:ext cx="3230650" cy="1260489"/>
          </a:xfrm>
          <a:custGeom>
            <a:avLst/>
            <a:gdLst/>
            <a:ahLst/>
            <a:cxnLst/>
            <a:rect l="l" t="t" r="r" b="b"/>
            <a:pathLst>
              <a:path w="3230650" h="1260489">
                <a:moveTo>
                  <a:pt x="0" y="0"/>
                </a:moveTo>
                <a:lnTo>
                  <a:pt x="3230650" y="0"/>
                </a:lnTo>
                <a:lnTo>
                  <a:pt x="3230650" y="1260488"/>
                </a:lnTo>
                <a:lnTo>
                  <a:pt x="0" y="1260488"/>
                </a:lnTo>
                <a:lnTo>
                  <a:pt x="0" y="0"/>
                </a:lnTo>
                <a:close/>
              </a:path>
            </a:pathLst>
          </a:custGeom>
          <a:blipFill>
            <a:blip r:embed="rId20" cstate="print"/>
            <a:stretch>
              <a:fillRect b="-340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3679403" y="3218195"/>
            <a:ext cx="509162" cy="425845"/>
          </a:xfrm>
          <a:custGeom>
            <a:avLst/>
            <a:gdLst/>
            <a:ahLst/>
            <a:cxnLst/>
            <a:rect l="l" t="t" r="r" b="b"/>
            <a:pathLst>
              <a:path w="509162" h="425845">
                <a:moveTo>
                  <a:pt x="0" y="0"/>
                </a:moveTo>
                <a:lnTo>
                  <a:pt x="509162" y="0"/>
                </a:lnTo>
                <a:lnTo>
                  <a:pt x="509162" y="425844"/>
                </a:lnTo>
                <a:lnTo>
                  <a:pt x="0" y="425844"/>
                </a:lnTo>
                <a:lnTo>
                  <a:pt x="0" y="0"/>
                </a:lnTo>
                <a:close/>
              </a:path>
            </a:pathLst>
          </a:custGeom>
          <a:blipFill>
            <a:blip r:embed="rId21" cstate="print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3052043" y="5042285"/>
            <a:ext cx="627360" cy="505310"/>
          </a:xfrm>
          <a:custGeom>
            <a:avLst/>
            <a:gdLst/>
            <a:ahLst/>
            <a:cxnLst/>
            <a:rect l="l" t="t" r="r" b="b"/>
            <a:pathLst>
              <a:path w="627360" h="505310">
                <a:moveTo>
                  <a:pt x="0" y="0"/>
                </a:moveTo>
                <a:lnTo>
                  <a:pt x="627360" y="0"/>
                </a:lnTo>
                <a:lnTo>
                  <a:pt x="627360" y="505310"/>
                </a:lnTo>
                <a:lnTo>
                  <a:pt x="0" y="505310"/>
                </a:lnTo>
                <a:lnTo>
                  <a:pt x="0" y="0"/>
                </a:lnTo>
                <a:close/>
              </a:path>
            </a:pathLst>
          </a:custGeom>
          <a:blipFill>
            <a:blip r:embed="rId23" cstate="print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3413417" y="15075856"/>
            <a:ext cx="593637" cy="593637"/>
          </a:xfrm>
          <a:custGeom>
            <a:avLst/>
            <a:gdLst/>
            <a:ahLst/>
            <a:cxnLst/>
            <a:rect l="l" t="t" r="r" b="b"/>
            <a:pathLst>
              <a:path w="593637" h="593637">
                <a:moveTo>
                  <a:pt x="0" y="0"/>
                </a:moveTo>
                <a:lnTo>
                  <a:pt x="593637" y="0"/>
                </a:lnTo>
                <a:lnTo>
                  <a:pt x="593637" y="593637"/>
                </a:lnTo>
                <a:lnTo>
                  <a:pt x="0" y="593637"/>
                </a:lnTo>
                <a:lnTo>
                  <a:pt x="0" y="0"/>
                </a:lnTo>
                <a:close/>
              </a:path>
            </a:pathLst>
          </a:custGeom>
          <a:blipFill>
            <a:blip r:embed="rId25" cstate="print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>
            <a:off x="2823664" y="12769156"/>
            <a:ext cx="506748" cy="521748"/>
          </a:xfrm>
          <a:custGeom>
            <a:avLst/>
            <a:gdLst/>
            <a:ahLst/>
            <a:cxnLst/>
            <a:rect l="l" t="t" r="r" b="b"/>
            <a:pathLst>
              <a:path w="506748" h="521748">
                <a:moveTo>
                  <a:pt x="0" y="0"/>
                </a:moveTo>
                <a:lnTo>
                  <a:pt x="506747" y="0"/>
                </a:lnTo>
                <a:lnTo>
                  <a:pt x="506747" y="521748"/>
                </a:lnTo>
                <a:lnTo>
                  <a:pt x="0" y="521748"/>
                </a:lnTo>
                <a:lnTo>
                  <a:pt x="0" y="0"/>
                </a:lnTo>
                <a:close/>
              </a:path>
            </a:pathLst>
          </a:custGeom>
          <a:blipFill>
            <a:blip r:embed="rId27" cstate="print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TextBox 28"/>
          <p:cNvSpPr txBox="1"/>
          <p:nvPr/>
        </p:nvSpPr>
        <p:spPr>
          <a:xfrm>
            <a:off x="6064297" y="4132097"/>
            <a:ext cx="700983" cy="46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06834" y="15325050"/>
            <a:ext cx="700983" cy="46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60300" y="5824885"/>
            <a:ext cx="700983" cy="46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98873" y="13462871"/>
            <a:ext cx="700983" cy="46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64410" y="15757318"/>
            <a:ext cx="4199887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 dirty="0" err="1">
                <a:solidFill>
                  <a:srgbClr val="D865A5"/>
                </a:solidFill>
                <a:latin typeface="Antonio Bold"/>
              </a:rPr>
              <a:t>Proibido</a:t>
            </a:r>
            <a:r>
              <a:rPr lang="en-US" sz="2200" dirty="0">
                <a:solidFill>
                  <a:srgbClr val="D865A5"/>
                </a:solidFill>
                <a:latin typeface="Antonio Bold"/>
              </a:rPr>
              <a:t> </a:t>
            </a:r>
            <a:r>
              <a:rPr lang="en-US" sz="2200" dirty="0" err="1">
                <a:solidFill>
                  <a:srgbClr val="D865A5"/>
                </a:solidFill>
                <a:latin typeface="Antonio Bold"/>
              </a:rPr>
              <a:t>Créditos</a:t>
            </a:r>
            <a:r>
              <a:rPr lang="en-US" sz="2200" dirty="0">
                <a:solidFill>
                  <a:srgbClr val="D865A5"/>
                </a:solidFill>
                <a:latin typeface="Antonio Bold"/>
              </a:rPr>
              <a:t> </a:t>
            </a:r>
            <a:r>
              <a:rPr lang="en-US" sz="2200" dirty="0" err="1">
                <a:solidFill>
                  <a:srgbClr val="D865A5"/>
                </a:solidFill>
                <a:latin typeface="Antonio Bold"/>
              </a:rPr>
              <a:t>Folha</a:t>
            </a:r>
            <a:r>
              <a:rPr lang="en-US" sz="2200" dirty="0">
                <a:solidFill>
                  <a:srgbClr val="D865A5"/>
                </a:solidFill>
                <a:latin typeface="Antonio Bold"/>
              </a:rPr>
              <a:t> </a:t>
            </a:r>
            <a:r>
              <a:rPr lang="en-US" sz="2200" dirty="0" err="1">
                <a:solidFill>
                  <a:srgbClr val="D865A5"/>
                </a:solidFill>
                <a:latin typeface="Antonio Bold"/>
              </a:rPr>
              <a:t>Pagto</a:t>
            </a:r>
            <a:endParaRPr lang="en-US" sz="2200" dirty="0">
              <a:solidFill>
                <a:srgbClr val="D865A5"/>
              </a:solidFill>
              <a:latin typeface="Antoni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65756" y="5633320"/>
            <a:ext cx="3455034" cy="29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>
                <a:solidFill>
                  <a:srgbClr val="09B7C9"/>
                </a:solidFill>
                <a:latin typeface="Antonio Bold"/>
              </a:rPr>
              <a:t>Apuração IRPJ e CSLL Inalterado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47075" y="13362374"/>
            <a:ext cx="3209493" cy="29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>
                <a:solidFill>
                  <a:srgbClr val="058DD8"/>
                </a:solidFill>
                <a:latin typeface="Antonio Bold"/>
              </a:rPr>
              <a:t> Aproveitamento de Créditos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3763" y="6014541"/>
            <a:ext cx="3961702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500">
                <a:solidFill>
                  <a:srgbClr val="CFCFCF"/>
                </a:solidFill>
                <a:latin typeface="Montserrat Bold"/>
              </a:rPr>
              <a:t>As presunções para o cálculo do IRPJ e CSLL e as respectivas Alíquotas permanecem conforme regra atual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8943" y="13684955"/>
            <a:ext cx="359239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Empresas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do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Lucro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Presumido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poderão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aproveitar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créditos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de IBS e CBS de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todos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Produtos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ou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Serviços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que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adquirirem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, 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seja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Uso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Consumo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,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Imobilizado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,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etc</a:t>
            </a:r>
            <a:endParaRPr lang="en-US" sz="1500" dirty="0">
              <a:solidFill>
                <a:srgbClr val="CFCFCF"/>
              </a:solidFill>
              <a:latin typeface="Montserra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62000" y="1624593"/>
            <a:ext cx="6096000" cy="66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1"/>
              </a:lnSpc>
            </a:pPr>
            <a:r>
              <a:rPr lang="en-US" sz="4981">
                <a:solidFill>
                  <a:srgbClr val="F0F0F0"/>
                </a:solidFill>
                <a:latin typeface="Antonio Ultra-Bold"/>
              </a:rPr>
              <a:t>IMPACTOS NA TRIBUTAÇÃO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81603" y="3720239"/>
            <a:ext cx="4428563" cy="29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>
                <a:solidFill>
                  <a:srgbClr val="09B7C9"/>
                </a:solidFill>
                <a:latin typeface="Antonio Bold"/>
              </a:rPr>
              <a:t>Mudança na Sistemática do PIS e COFINS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535143" y="18026122"/>
            <a:ext cx="235018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00" b="1" dirty="0" smtClean="0">
                <a:solidFill>
                  <a:srgbClr val="FFFF00"/>
                </a:solidFill>
                <a:latin typeface="Freestyle Script" pitchFamily="66" charset="0"/>
              </a:rPr>
              <a:t>VSR – CONTABILIDADE</a:t>
            </a:r>
          </a:p>
          <a:p>
            <a:pPr algn="ctr">
              <a:lnSpc>
                <a:spcPts val="2304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1600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1600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0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</a:p>
          <a:p>
            <a:pPr algn="ctr">
              <a:lnSpc>
                <a:spcPts val="1677"/>
              </a:lnSpc>
            </a:pPr>
            <a:endParaRPr lang="en-US" sz="1568" dirty="0">
              <a:solidFill>
                <a:srgbClr val="EBEBEB"/>
              </a:solidFill>
              <a:latin typeface="Glacial Indifference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52475" y="4051685"/>
            <a:ext cx="506067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CFCFCF"/>
                </a:solidFill>
                <a:latin typeface="Montserrat Bold"/>
              </a:rPr>
              <a:t>Atualmente o PIS e COFINS no Lucro Presumido possui Alíquota de 0,65% e 3% porém não permite aproveitamento de Créditos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81603" y="16195001"/>
            <a:ext cx="364522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Empresas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do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Lucro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Presumido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não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poderão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tomar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crédito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dos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salários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pagos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funcionários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mesmo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que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seus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maiores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 custos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estejam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concentrados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na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Folha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Pagamento</a:t>
            </a:r>
            <a:endParaRPr lang="en-US" sz="1500" dirty="0">
              <a:solidFill>
                <a:srgbClr val="CFCFCF"/>
              </a:solidFill>
              <a:latin typeface="Montserrat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251762" y="9768089"/>
            <a:ext cx="3358722" cy="88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01F55"/>
                </a:solidFill>
                <a:latin typeface="Archivo Black"/>
              </a:rPr>
              <a:t>LUCRO PRESUMIDO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336" y="-167899"/>
            <a:ext cx="7750672" cy="19385797"/>
          </a:xfrm>
          <a:custGeom>
            <a:avLst/>
            <a:gdLst/>
            <a:ahLst/>
            <a:cxnLst/>
            <a:rect l="l" t="t" r="r" b="b"/>
            <a:pathLst>
              <a:path w="7750672" h="19385797">
                <a:moveTo>
                  <a:pt x="0" y="0"/>
                </a:moveTo>
                <a:lnTo>
                  <a:pt x="7750672" y="0"/>
                </a:lnTo>
                <a:lnTo>
                  <a:pt x="7750672" y="19385798"/>
                </a:lnTo>
                <a:lnTo>
                  <a:pt x="0" y="1938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451712" y="2684565"/>
            <a:ext cx="3187338" cy="15795033"/>
          </a:xfrm>
          <a:custGeom>
            <a:avLst/>
            <a:gdLst/>
            <a:ahLst/>
            <a:cxnLst/>
            <a:rect l="l" t="t" r="r" b="b"/>
            <a:pathLst>
              <a:path w="3187338" h="15795033">
                <a:moveTo>
                  <a:pt x="0" y="0"/>
                </a:moveTo>
                <a:lnTo>
                  <a:pt x="3187338" y="0"/>
                </a:lnTo>
                <a:lnTo>
                  <a:pt x="3187338" y="15795033"/>
                </a:lnTo>
                <a:lnTo>
                  <a:pt x="0" y="1579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347075" y="7221726"/>
            <a:ext cx="5253768" cy="5253768"/>
          </a:xfrm>
          <a:custGeom>
            <a:avLst/>
            <a:gdLst/>
            <a:ahLst/>
            <a:cxnLst/>
            <a:rect l="l" t="t" r="r" b="b"/>
            <a:pathLst>
              <a:path w="5253768" h="5253768">
                <a:moveTo>
                  <a:pt x="0" y="0"/>
                </a:moveTo>
                <a:lnTo>
                  <a:pt x="5253768" y="0"/>
                </a:lnTo>
                <a:lnTo>
                  <a:pt x="5253768" y="5253767"/>
                </a:lnTo>
                <a:lnTo>
                  <a:pt x="0" y="525376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47075" y="8554153"/>
            <a:ext cx="5253768" cy="5253768"/>
          </a:xfrm>
          <a:custGeom>
            <a:avLst/>
            <a:gdLst/>
            <a:ahLst/>
            <a:cxnLst/>
            <a:rect l="l" t="t" r="r" b="b"/>
            <a:pathLst>
              <a:path w="5253768" h="5253768">
                <a:moveTo>
                  <a:pt x="0" y="0"/>
                </a:moveTo>
                <a:lnTo>
                  <a:pt x="5253768" y="0"/>
                </a:lnTo>
                <a:lnTo>
                  <a:pt x="5253768" y="5253768"/>
                </a:lnTo>
                <a:lnTo>
                  <a:pt x="0" y="5253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57364" y="7526526"/>
            <a:ext cx="4547519" cy="4547519"/>
          </a:xfrm>
          <a:custGeom>
            <a:avLst/>
            <a:gdLst/>
            <a:ahLst/>
            <a:cxnLst/>
            <a:rect l="l" t="t" r="r" b="b"/>
            <a:pathLst>
              <a:path w="4547519" h="4547519">
                <a:moveTo>
                  <a:pt x="0" y="0"/>
                </a:moveTo>
                <a:lnTo>
                  <a:pt x="4547519" y="0"/>
                </a:lnTo>
                <a:lnTo>
                  <a:pt x="4547519" y="4547519"/>
                </a:lnTo>
                <a:lnTo>
                  <a:pt x="0" y="45475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5761283" y="3483130"/>
            <a:ext cx="1474949" cy="1596389"/>
            <a:chOff x="0" y="0"/>
            <a:chExt cx="1966599" cy="2128518"/>
          </a:xfrm>
        </p:grpSpPr>
        <p:sp>
          <p:nvSpPr>
            <p:cNvPr id="8" name="Freeform 8"/>
            <p:cNvSpPr/>
            <p:nvPr/>
          </p:nvSpPr>
          <p:spPr>
            <a:xfrm>
              <a:off x="0" y="161919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242822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5" y="0"/>
                  </a:lnTo>
                  <a:lnTo>
                    <a:pt x="1480955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print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211890" y="13170605"/>
            <a:ext cx="1474949" cy="1659071"/>
            <a:chOff x="0" y="0"/>
            <a:chExt cx="1966599" cy="2212095"/>
          </a:xfrm>
        </p:grpSpPr>
        <p:sp>
          <p:nvSpPr>
            <p:cNvPr id="11" name="Freeform 11"/>
            <p:cNvSpPr/>
            <p:nvPr/>
          </p:nvSpPr>
          <p:spPr>
            <a:xfrm>
              <a:off x="0" y="245496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65003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4" y="0"/>
                  </a:lnTo>
                  <a:lnTo>
                    <a:pt x="1480954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 cstate="print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5328" y="15039226"/>
            <a:ext cx="1474949" cy="1692088"/>
            <a:chOff x="0" y="0"/>
            <a:chExt cx="1966599" cy="2256118"/>
          </a:xfrm>
        </p:grpSpPr>
        <p:sp>
          <p:nvSpPr>
            <p:cNvPr id="14" name="Freeform 14"/>
            <p:cNvSpPr/>
            <p:nvPr/>
          </p:nvSpPr>
          <p:spPr>
            <a:xfrm>
              <a:off x="0" y="289519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42822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5" y="0"/>
                  </a:lnTo>
                  <a:lnTo>
                    <a:pt x="1480955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 cstate="print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673317" y="5503274"/>
            <a:ext cx="1474949" cy="1680351"/>
            <a:chOff x="0" y="0"/>
            <a:chExt cx="1966599" cy="2240468"/>
          </a:xfrm>
        </p:grpSpPr>
        <p:sp>
          <p:nvSpPr>
            <p:cNvPr id="17" name="Freeform 17"/>
            <p:cNvSpPr/>
            <p:nvPr/>
          </p:nvSpPr>
          <p:spPr>
            <a:xfrm>
              <a:off x="0" y="273869"/>
              <a:ext cx="1966599" cy="1966599"/>
            </a:xfrm>
            <a:custGeom>
              <a:avLst/>
              <a:gdLst/>
              <a:ahLst/>
              <a:cxnLst/>
              <a:rect l="l" t="t" r="r" b="b"/>
              <a:pathLst>
                <a:path w="1966599" h="1966599">
                  <a:moveTo>
                    <a:pt x="0" y="0"/>
                  </a:moveTo>
                  <a:lnTo>
                    <a:pt x="1966599" y="0"/>
                  </a:lnTo>
                  <a:lnTo>
                    <a:pt x="1966599" y="1966599"/>
                  </a:lnTo>
                  <a:lnTo>
                    <a:pt x="0" y="196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65003" y="0"/>
              <a:ext cx="1480955" cy="1480955"/>
            </a:xfrm>
            <a:custGeom>
              <a:avLst/>
              <a:gdLst/>
              <a:ahLst/>
              <a:cxnLst/>
              <a:rect l="l" t="t" r="r" b="b"/>
              <a:pathLst>
                <a:path w="1480955" h="1480955">
                  <a:moveTo>
                    <a:pt x="0" y="0"/>
                  </a:moveTo>
                  <a:lnTo>
                    <a:pt x="1480954" y="0"/>
                  </a:lnTo>
                  <a:lnTo>
                    <a:pt x="1480954" y="1480955"/>
                  </a:lnTo>
                  <a:lnTo>
                    <a:pt x="0" y="148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 cstate="print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AutoShape 19"/>
          <p:cNvSpPr/>
          <p:nvPr/>
        </p:nvSpPr>
        <p:spPr>
          <a:xfrm>
            <a:off x="3083372" y="2660752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0" name="AutoShape 20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1" name="AutoShape 21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2" name="AutoShape 22"/>
          <p:cNvSpPr/>
          <p:nvPr/>
        </p:nvSpPr>
        <p:spPr>
          <a:xfrm>
            <a:off x="2976441" y="18017604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2205565" y="8505978"/>
            <a:ext cx="3417238" cy="1333289"/>
          </a:xfrm>
          <a:custGeom>
            <a:avLst/>
            <a:gdLst/>
            <a:ahLst/>
            <a:cxnLst/>
            <a:rect l="l" t="t" r="r" b="b"/>
            <a:pathLst>
              <a:path w="3417238" h="1333289">
                <a:moveTo>
                  <a:pt x="0" y="0"/>
                </a:moveTo>
                <a:lnTo>
                  <a:pt x="3417238" y="0"/>
                </a:lnTo>
                <a:lnTo>
                  <a:pt x="3417238" y="1333289"/>
                </a:lnTo>
                <a:lnTo>
                  <a:pt x="0" y="133328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b="-340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4490143" y="2973064"/>
            <a:ext cx="509162" cy="425845"/>
          </a:xfrm>
          <a:custGeom>
            <a:avLst/>
            <a:gdLst/>
            <a:ahLst/>
            <a:cxnLst/>
            <a:rect l="l" t="t" r="r" b="b"/>
            <a:pathLst>
              <a:path w="509162" h="425845">
                <a:moveTo>
                  <a:pt x="0" y="0"/>
                </a:moveTo>
                <a:lnTo>
                  <a:pt x="509162" y="0"/>
                </a:lnTo>
                <a:lnTo>
                  <a:pt x="509162" y="425845"/>
                </a:lnTo>
                <a:lnTo>
                  <a:pt x="0" y="425845"/>
                </a:lnTo>
                <a:lnTo>
                  <a:pt x="0" y="0"/>
                </a:lnTo>
                <a:close/>
              </a:path>
            </a:pathLst>
          </a:custGeom>
          <a:blipFill>
            <a:blip r:embed="rId21" cstate="print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3052043" y="5042285"/>
            <a:ext cx="627360" cy="505310"/>
          </a:xfrm>
          <a:custGeom>
            <a:avLst/>
            <a:gdLst/>
            <a:ahLst/>
            <a:cxnLst/>
            <a:rect l="l" t="t" r="r" b="b"/>
            <a:pathLst>
              <a:path w="627360" h="505310">
                <a:moveTo>
                  <a:pt x="0" y="0"/>
                </a:moveTo>
                <a:lnTo>
                  <a:pt x="627360" y="0"/>
                </a:lnTo>
                <a:lnTo>
                  <a:pt x="627360" y="505310"/>
                </a:lnTo>
                <a:lnTo>
                  <a:pt x="0" y="505310"/>
                </a:lnTo>
                <a:lnTo>
                  <a:pt x="0" y="0"/>
                </a:lnTo>
                <a:close/>
              </a:path>
            </a:pathLst>
          </a:custGeom>
          <a:blipFill>
            <a:blip r:embed="rId23" cstate="print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3402108" y="15132755"/>
            <a:ext cx="593637" cy="593637"/>
          </a:xfrm>
          <a:custGeom>
            <a:avLst/>
            <a:gdLst/>
            <a:ahLst/>
            <a:cxnLst/>
            <a:rect l="l" t="t" r="r" b="b"/>
            <a:pathLst>
              <a:path w="593637" h="593637">
                <a:moveTo>
                  <a:pt x="0" y="0"/>
                </a:moveTo>
                <a:lnTo>
                  <a:pt x="593637" y="0"/>
                </a:lnTo>
                <a:lnTo>
                  <a:pt x="593637" y="593637"/>
                </a:lnTo>
                <a:lnTo>
                  <a:pt x="0" y="593637"/>
                </a:lnTo>
                <a:lnTo>
                  <a:pt x="0" y="0"/>
                </a:lnTo>
                <a:close/>
              </a:path>
            </a:pathLst>
          </a:custGeom>
          <a:blipFill>
            <a:blip r:embed="rId25" cstate="print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>
            <a:off x="2823664" y="12769156"/>
            <a:ext cx="506748" cy="521748"/>
          </a:xfrm>
          <a:custGeom>
            <a:avLst/>
            <a:gdLst/>
            <a:ahLst/>
            <a:cxnLst/>
            <a:rect l="l" t="t" r="r" b="b"/>
            <a:pathLst>
              <a:path w="506748" h="521748">
                <a:moveTo>
                  <a:pt x="0" y="0"/>
                </a:moveTo>
                <a:lnTo>
                  <a:pt x="506747" y="0"/>
                </a:lnTo>
                <a:lnTo>
                  <a:pt x="506747" y="521748"/>
                </a:lnTo>
                <a:lnTo>
                  <a:pt x="0" y="521748"/>
                </a:lnTo>
                <a:lnTo>
                  <a:pt x="0" y="0"/>
                </a:lnTo>
                <a:close/>
              </a:path>
            </a:pathLst>
          </a:custGeom>
          <a:blipFill>
            <a:blip r:embed="rId27" cstate="print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TextBox 28"/>
          <p:cNvSpPr txBox="1"/>
          <p:nvPr/>
        </p:nvSpPr>
        <p:spPr>
          <a:xfrm>
            <a:off x="6148266" y="3813116"/>
            <a:ext cx="700983" cy="46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06834" y="15325050"/>
            <a:ext cx="700983" cy="46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60300" y="5824885"/>
            <a:ext cx="700983" cy="46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98873" y="13462871"/>
            <a:ext cx="700983" cy="46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Antonio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36107" y="15812117"/>
            <a:ext cx="4199887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 dirty="0" err="1">
                <a:solidFill>
                  <a:srgbClr val="D865A5"/>
                </a:solidFill>
                <a:latin typeface="Antonio Bold"/>
              </a:rPr>
              <a:t>Proibido</a:t>
            </a:r>
            <a:r>
              <a:rPr lang="en-US" sz="2200" dirty="0">
                <a:solidFill>
                  <a:srgbClr val="D865A5"/>
                </a:solidFill>
                <a:latin typeface="Antonio Bold"/>
              </a:rPr>
              <a:t> </a:t>
            </a:r>
            <a:r>
              <a:rPr lang="en-US" sz="2200" dirty="0" err="1">
                <a:solidFill>
                  <a:srgbClr val="D865A5"/>
                </a:solidFill>
                <a:latin typeface="Antonio Bold"/>
              </a:rPr>
              <a:t>Créditos</a:t>
            </a:r>
            <a:r>
              <a:rPr lang="en-US" sz="2200" dirty="0">
                <a:solidFill>
                  <a:srgbClr val="D865A5"/>
                </a:solidFill>
                <a:latin typeface="Antonio Bold"/>
              </a:rPr>
              <a:t> </a:t>
            </a:r>
            <a:r>
              <a:rPr lang="en-US" sz="2200" dirty="0" err="1">
                <a:solidFill>
                  <a:srgbClr val="D865A5"/>
                </a:solidFill>
                <a:latin typeface="Antonio Bold"/>
              </a:rPr>
              <a:t>Folha</a:t>
            </a:r>
            <a:r>
              <a:rPr lang="en-US" sz="2200" dirty="0">
                <a:solidFill>
                  <a:srgbClr val="D865A5"/>
                </a:solidFill>
                <a:latin typeface="Antonio Bold"/>
              </a:rPr>
              <a:t> </a:t>
            </a:r>
            <a:r>
              <a:rPr lang="en-US" sz="2200" dirty="0" err="1">
                <a:solidFill>
                  <a:srgbClr val="D865A5"/>
                </a:solidFill>
                <a:latin typeface="Antonio Bold"/>
              </a:rPr>
              <a:t>Pagto</a:t>
            </a:r>
            <a:endParaRPr lang="en-US" sz="2200" dirty="0">
              <a:solidFill>
                <a:srgbClr val="D865A5"/>
              </a:solidFill>
              <a:latin typeface="Antoni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0294" y="5643590"/>
            <a:ext cx="3455034" cy="29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>
                <a:solidFill>
                  <a:srgbClr val="09B7C9"/>
                </a:solidFill>
                <a:latin typeface="Antonio Bold"/>
              </a:rPr>
              <a:t>Apuração IRPJ e CSLL Inalterado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47075" y="13362374"/>
            <a:ext cx="3209493" cy="29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>
                <a:solidFill>
                  <a:srgbClr val="058DD8"/>
                </a:solidFill>
                <a:latin typeface="Antonio Bold"/>
              </a:rPr>
              <a:t> Aproveitamento de Créditos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4915" y="5985221"/>
            <a:ext cx="368400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CFCFCF"/>
                </a:solidFill>
                <a:latin typeface="Montserrat Bold"/>
              </a:rPr>
              <a:t>O cálculo do IRPJ e CSLL nas empresas do Lucro Real permanecem sem alteração com alíquota de 15% IRPJ e 9% CSLL</a:t>
            </a:r>
          </a:p>
          <a:p>
            <a:pPr algn="r">
              <a:lnSpc>
                <a:spcPts val="1800"/>
              </a:lnSpc>
            </a:pPr>
            <a:endParaRPr lang="en-US" sz="1500">
              <a:solidFill>
                <a:srgbClr val="CFCFCF"/>
              </a:solidFill>
              <a:latin typeface="Montserrat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29418" y="13684955"/>
            <a:ext cx="359239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 dirty="0">
                <a:solidFill>
                  <a:srgbClr val="CFCFCF"/>
                </a:solidFill>
                <a:latin typeface="Montserrat Bold"/>
              </a:rPr>
              <a:t>As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Empresas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Lucro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Real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poderão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aproveitar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créditos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de IBS e CBS de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todos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Produtos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ou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Serviços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que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adquirirem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,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seja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Uso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Consumo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,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Imobilizado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, etc. 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62000" y="1624593"/>
            <a:ext cx="6096000" cy="66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1"/>
              </a:lnSpc>
            </a:pPr>
            <a:r>
              <a:rPr lang="en-US" sz="4981">
                <a:solidFill>
                  <a:srgbClr val="F0F0F0"/>
                </a:solidFill>
                <a:latin typeface="Antonio Ultra-Bold"/>
              </a:rPr>
              <a:t>IMPACTOS NA TRIBUTAÇÃO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833124" y="3532259"/>
            <a:ext cx="2244651" cy="29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200">
                <a:solidFill>
                  <a:srgbClr val="09B7C9"/>
                </a:solidFill>
                <a:latin typeface="Antonio Bold"/>
              </a:rPr>
              <a:t>Fim do PIS e COFINS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535143" y="18203341"/>
            <a:ext cx="235018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00" b="1" dirty="0" smtClean="0">
                <a:solidFill>
                  <a:srgbClr val="FFFF00"/>
                </a:solidFill>
                <a:latin typeface="Freestyle Script" pitchFamily="66" charset="0"/>
              </a:rPr>
              <a:t>VSR – CONTABILIDADE</a:t>
            </a:r>
          </a:p>
          <a:p>
            <a:pPr algn="ctr">
              <a:lnSpc>
                <a:spcPts val="2304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1600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1600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0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</a:p>
          <a:p>
            <a:pPr algn="ctr">
              <a:lnSpc>
                <a:spcPts val="1677"/>
              </a:lnSpc>
            </a:pPr>
            <a:endParaRPr lang="en-US" sz="1568" dirty="0">
              <a:solidFill>
                <a:srgbClr val="EBEBEB"/>
              </a:solidFill>
              <a:latin typeface="Glacial Indifference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71512" y="3823085"/>
            <a:ext cx="509874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 dirty="0">
                <a:solidFill>
                  <a:srgbClr val="CFCFCF"/>
                </a:solidFill>
                <a:latin typeface="Montserrat Bold"/>
              </a:rPr>
              <a:t>PIS e COFINS no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Lucro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Real 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possui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Alíquota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de 1,65% e 7,6% com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direito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a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Créditos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somente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dos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Insumos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,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na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CBS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porém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,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todas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as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compras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serviços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possibilitará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aproveitamento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créditos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99777" y="16182323"/>
            <a:ext cx="456719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CFCFCF"/>
                </a:solidFill>
                <a:latin typeface="Montserrat Bold"/>
              </a:rPr>
              <a:t>Empresas do Lucro Real não poderão tomar crédito dos salários pagos aos funcionários mesmo que seus maiores  custos estejam concentrados na Folha de Pagamento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284992" y="10001192"/>
            <a:ext cx="3358722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599">
                <a:solidFill>
                  <a:srgbClr val="001F55"/>
                </a:solidFill>
                <a:latin typeface="Archivo Black"/>
              </a:rPr>
              <a:t>LUCRO REAL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98988" cy="19506645"/>
          </a:xfrm>
          <a:custGeom>
            <a:avLst/>
            <a:gdLst/>
            <a:ahLst/>
            <a:cxnLst/>
            <a:rect l="l" t="t" r="r" b="b"/>
            <a:pathLst>
              <a:path w="7798988" h="19506645">
                <a:moveTo>
                  <a:pt x="0" y="0"/>
                </a:moveTo>
                <a:lnTo>
                  <a:pt x="7798988" y="0"/>
                </a:lnTo>
                <a:lnTo>
                  <a:pt x="7798988" y="19506645"/>
                </a:lnTo>
                <a:lnTo>
                  <a:pt x="0" y="1950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3093555" y="2647251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3053149" y="18015805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5968" y="3048922"/>
            <a:ext cx="5912542" cy="1549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Prezado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Empresário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,</a:t>
            </a:r>
            <a:endParaRPr lang="en-US" sz="2000" dirty="0">
              <a:solidFill>
                <a:srgbClr val="D4C5A9"/>
              </a:solidFill>
              <a:latin typeface="Poppins Medium Bold"/>
            </a:endParaRPr>
          </a:p>
          <a:p>
            <a:pPr algn="just">
              <a:lnSpc>
                <a:spcPts val="2250"/>
              </a:lnSpc>
            </a:pPr>
            <a:endParaRPr lang="en-US" sz="2000" dirty="0">
              <a:solidFill>
                <a:srgbClr val="D4C5A9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Chegamos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ao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final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deste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Guia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, </a:t>
            </a: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voltarei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com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mais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informações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seguras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pra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você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quando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surgirem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novidades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. </a:t>
            </a:r>
          </a:p>
          <a:p>
            <a:pPr algn="just">
              <a:lnSpc>
                <a:spcPts val="1499"/>
              </a:lnSpc>
            </a:pPr>
            <a:endParaRPr lang="en-US" sz="2000" dirty="0">
              <a:solidFill>
                <a:srgbClr val="D4C5A9"/>
              </a:solidFill>
              <a:latin typeface="Poppins Medium"/>
            </a:endParaRPr>
          </a:p>
          <a:p>
            <a:pPr algn="just">
              <a:lnSpc>
                <a:spcPts val="3000"/>
              </a:lnSpc>
            </a:pP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Aproveito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para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expressar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minha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sincera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gratidão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pela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sua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atenção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e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confiança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em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meus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serviços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.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Sua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escolha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por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nossa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 CONSULTORIA e ASSESSORIA 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de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contabilidade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é um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compromisso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que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levamos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muito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a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sério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.</a:t>
            </a:r>
          </a:p>
          <a:p>
            <a:pPr algn="just">
              <a:lnSpc>
                <a:spcPts val="1499"/>
              </a:lnSpc>
            </a:pPr>
            <a:endParaRPr lang="en-US" sz="2000" dirty="0">
              <a:solidFill>
                <a:srgbClr val="D4C5A9"/>
              </a:solidFill>
              <a:latin typeface="Poppins Medium"/>
            </a:endParaRPr>
          </a:p>
          <a:p>
            <a:pPr algn="just">
              <a:lnSpc>
                <a:spcPts val="3000"/>
              </a:lnSpc>
            </a:pPr>
            <a:r>
              <a:rPr lang="en-US" sz="2000" dirty="0" err="1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Reitero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minha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atenção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,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cuidado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e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dedicação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com as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necessidades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da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sua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empresa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. </a:t>
            </a:r>
            <a:r>
              <a:rPr lang="en-US" sz="2000" dirty="0" err="1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Tenho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a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convicção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de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que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sou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a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melhor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escolha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em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CONSULTORIA e ASSESSORIA </a:t>
            </a:r>
            <a:r>
              <a:rPr lang="en-US" sz="2000" dirty="0" err="1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contabil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/</a:t>
            </a:r>
            <a:r>
              <a:rPr lang="en-US" sz="2000" dirty="0" err="1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Financeira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em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toda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região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,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pois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tenho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me </a:t>
            </a:r>
            <a:r>
              <a:rPr lang="en-US" sz="2000" dirty="0" err="1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mantido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constantemente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atualizados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e à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frente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de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quaisquer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mudanças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no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cenário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fiscal,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tributário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,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contábil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e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trabalhista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.</a:t>
            </a:r>
          </a:p>
          <a:p>
            <a:pPr algn="just">
              <a:lnSpc>
                <a:spcPts val="1499"/>
              </a:lnSpc>
            </a:pPr>
            <a:endParaRPr lang="en-US" sz="2000" dirty="0">
              <a:solidFill>
                <a:srgbClr val="D4C5A9"/>
              </a:solidFill>
              <a:latin typeface="Poppins Medium" panose="020B0604020202020204" charset="0"/>
              <a:cs typeface="Poppins Medium" panose="020B0604020202020204" charset="0"/>
            </a:endParaRPr>
          </a:p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O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foco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da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minha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dedicação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diária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é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na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sua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tranquilidade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e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sucesso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.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Sendo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assim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, para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quaisquer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esclarecimentos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,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dúvidas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ou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assistência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adicional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não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hesite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em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entrar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em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contato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. </a:t>
            </a:r>
            <a:r>
              <a:rPr lang="en-US" sz="2000" dirty="0" err="1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Estou</a:t>
            </a:r>
            <a:r>
              <a:rPr lang="en-US" sz="2000" dirty="0" smtClean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aqui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 para </a:t>
            </a:r>
            <a:r>
              <a:rPr lang="en-US" sz="2000" dirty="0" err="1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apoiá</a:t>
            </a:r>
            <a:r>
              <a:rPr lang="en-US" sz="2000" dirty="0">
                <a:solidFill>
                  <a:srgbClr val="D4C5A9"/>
                </a:solidFill>
                <a:latin typeface="Poppins Medium" panose="020B0604020202020204" charset="0"/>
                <a:cs typeface="Poppins Medium" panose="020B0604020202020204" charset="0"/>
              </a:rPr>
              <a:t>-lo.</a:t>
            </a:r>
          </a:p>
          <a:p>
            <a:pPr algn="just">
              <a:lnSpc>
                <a:spcPts val="3000"/>
              </a:lnSpc>
            </a:pPr>
            <a:endParaRPr lang="en-US" sz="2000" dirty="0">
              <a:solidFill>
                <a:srgbClr val="D4C5A9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   </a:t>
            </a:r>
            <a:r>
              <a:rPr lang="en-US" sz="2000" dirty="0">
                <a:solidFill>
                  <a:srgbClr val="FF914D"/>
                </a:solidFill>
                <a:latin typeface="Poppins Medium Bold"/>
              </a:rPr>
              <a:t>Dados de </a:t>
            </a:r>
            <a:r>
              <a:rPr lang="en-US" sz="2000" dirty="0" err="1">
                <a:solidFill>
                  <a:srgbClr val="FF914D"/>
                </a:solidFill>
                <a:latin typeface="Poppins Medium Bold"/>
              </a:rPr>
              <a:t>Contato</a:t>
            </a:r>
            <a:r>
              <a:rPr lang="en-US" sz="2000" dirty="0">
                <a:solidFill>
                  <a:srgbClr val="FF914D"/>
                </a:solidFill>
                <a:latin typeface="Poppins Medium Bold"/>
              </a:rPr>
              <a:t> do </a:t>
            </a:r>
            <a:r>
              <a:rPr lang="en-US" sz="2000" dirty="0" err="1">
                <a:solidFill>
                  <a:srgbClr val="FF914D"/>
                </a:solidFill>
                <a:latin typeface="Poppins Medium Bold"/>
              </a:rPr>
              <a:t>Escritório</a:t>
            </a:r>
            <a:r>
              <a:rPr lang="en-US" sz="2000" dirty="0">
                <a:solidFill>
                  <a:srgbClr val="FF914D"/>
                </a:solidFill>
                <a:latin typeface="Poppins Medium Bold"/>
              </a:rPr>
              <a:t>:</a:t>
            </a:r>
          </a:p>
          <a:p>
            <a:pPr algn="just">
              <a:lnSpc>
                <a:spcPts val="3000"/>
              </a:lnSpc>
            </a:pPr>
            <a:endParaRPr lang="en-US" sz="2000" dirty="0">
              <a:solidFill>
                <a:srgbClr val="FF914D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     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Telefone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: 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(38) 9.9118-7421</a:t>
            </a:r>
            <a:endParaRPr lang="en-US" sz="2000" dirty="0">
              <a:solidFill>
                <a:srgbClr val="5CE1E6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endParaRPr lang="en-US" sz="2000" dirty="0">
              <a:solidFill>
                <a:srgbClr val="5CE1E6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     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Endereço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: </a:t>
            </a:r>
            <a:r>
              <a:rPr lang="en-US" dirty="0" smtClean="0">
                <a:solidFill>
                  <a:srgbClr val="D4C5A9"/>
                </a:solidFill>
                <a:latin typeface="Poppins Medium Bold"/>
              </a:rPr>
              <a:t>Av. Dep. </a:t>
            </a:r>
            <a:r>
              <a:rPr lang="en-US" dirty="0" err="1" smtClean="0">
                <a:solidFill>
                  <a:srgbClr val="D4C5A9"/>
                </a:solidFill>
                <a:latin typeface="Poppins Medium Bold"/>
              </a:rPr>
              <a:t>Renato</a:t>
            </a:r>
            <a:r>
              <a:rPr lang="en-US" dirty="0" smtClean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dirty="0" err="1" smtClean="0">
                <a:solidFill>
                  <a:srgbClr val="D4C5A9"/>
                </a:solidFill>
                <a:latin typeface="Poppins Medium Bold"/>
              </a:rPr>
              <a:t>Azeredo</a:t>
            </a:r>
            <a:r>
              <a:rPr lang="en-US" dirty="0" smtClean="0">
                <a:solidFill>
                  <a:srgbClr val="D4C5A9"/>
                </a:solidFill>
                <a:latin typeface="Poppins Medium Bold"/>
              </a:rPr>
              <a:t>, 1050 A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– Vila de Lourdes –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Curvelo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/MG</a:t>
            </a:r>
            <a:endParaRPr lang="en-US" sz="2000" dirty="0">
              <a:solidFill>
                <a:srgbClr val="5CE1E6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     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Horário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de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Funcionamento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: 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08:00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ás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18:00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horas</a:t>
            </a:r>
            <a:endParaRPr lang="en-US" sz="2000" dirty="0" smtClean="0">
              <a:solidFill>
                <a:srgbClr val="D4C5A9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endParaRPr lang="en-US" sz="2000" dirty="0">
              <a:solidFill>
                <a:srgbClr val="5CE1E6"/>
              </a:solidFill>
              <a:latin typeface="Poppins Medium Bold"/>
            </a:endParaRPr>
          </a:p>
          <a:p>
            <a:pPr>
              <a:lnSpc>
                <a:spcPts val="3000"/>
              </a:lnSpc>
            </a:pP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Atenciosamente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,</a:t>
            </a:r>
          </a:p>
          <a:p>
            <a:pPr algn="ctr">
              <a:lnSpc>
                <a:spcPts val="3000"/>
              </a:lnSpc>
            </a:pPr>
            <a:endParaRPr lang="en-US" sz="1500" dirty="0">
              <a:solidFill>
                <a:srgbClr val="D4C5A9"/>
              </a:solidFill>
              <a:latin typeface="Poppins Medium Bold"/>
            </a:endParaRPr>
          </a:p>
          <a:p>
            <a:pPr marL="0" lvl="0" indent="0" algn="just">
              <a:lnSpc>
                <a:spcPts val="3000"/>
              </a:lnSpc>
            </a:pPr>
            <a:endParaRPr lang="en-US" sz="2000" dirty="0">
              <a:solidFill>
                <a:srgbClr val="D4C5A9"/>
              </a:solidFill>
              <a:latin typeface="Poppins Medium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4645" y="1596493"/>
            <a:ext cx="6015187" cy="76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4980">
                <a:solidFill>
                  <a:srgbClr val="F0F0F0"/>
                </a:solidFill>
                <a:latin typeface="Antonio Ultra-Bold"/>
              </a:rPr>
              <a:t>Agradecimento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10" name="Freeform 10"/>
          <p:cNvSpPr/>
          <p:nvPr/>
        </p:nvSpPr>
        <p:spPr>
          <a:xfrm rot="-2311165">
            <a:off x="5887076" y="-1782589"/>
            <a:ext cx="3125156" cy="3858823"/>
          </a:xfrm>
          <a:custGeom>
            <a:avLst/>
            <a:gdLst/>
            <a:ahLst/>
            <a:cxnLst/>
            <a:rect l="l" t="t" r="r" b="b"/>
            <a:pathLst>
              <a:path w="3125156" h="3858823">
                <a:moveTo>
                  <a:pt x="0" y="0"/>
                </a:moveTo>
                <a:lnTo>
                  <a:pt x="3125157" y="0"/>
                </a:lnTo>
                <a:lnTo>
                  <a:pt x="3125157" y="3858823"/>
                </a:lnTo>
                <a:lnTo>
                  <a:pt x="0" y="3858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5" r="-159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8517434">
            <a:off x="-791939" y="17834318"/>
            <a:ext cx="2875913" cy="3551067"/>
          </a:xfrm>
          <a:custGeom>
            <a:avLst/>
            <a:gdLst/>
            <a:ahLst/>
            <a:cxnLst/>
            <a:rect l="l" t="t" r="r" b="b"/>
            <a:pathLst>
              <a:path w="2875913" h="3551067">
                <a:moveTo>
                  <a:pt x="0" y="0"/>
                </a:moveTo>
                <a:lnTo>
                  <a:pt x="2875913" y="0"/>
                </a:lnTo>
                <a:lnTo>
                  <a:pt x="2875913" y="3551067"/>
                </a:lnTo>
                <a:lnTo>
                  <a:pt x="0" y="3551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5" r="-159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-1251152">
            <a:off x="6601754" y="7243263"/>
            <a:ext cx="3048000" cy="2948247"/>
          </a:xfrm>
          <a:custGeom>
            <a:avLst/>
            <a:gdLst/>
            <a:ahLst/>
            <a:cxnLst/>
            <a:rect l="l" t="t" r="r" b="b"/>
            <a:pathLst>
              <a:path w="3048000" h="2948247">
                <a:moveTo>
                  <a:pt x="0" y="0"/>
                </a:moveTo>
                <a:lnTo>
                  <a:pt x="3048000" y="0"/>
                </a:lnTo>
                <a:lnTo>
                  <a:pt x="3048000" y="2948248"/>
                </a:lnTo>
                <a:lnTo>
                  <a:pt x="0" y="294824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8100000">
            <a:off x="-1974848" y="13379452"/>
            <a:ext cx="3048000" cy="2948247"/>
          </a:xfrm>
          <a:custGeom>
            <a:avLst/>
            <a:gdLst/>
            <a:ahLst/>
            <a:cxnLst/>
            <a:rect l="l" t="t" r="r" b="b"/>
            <a:pathLst>
              <a:path w="3048000" h="2948247">
                <a:moveTo>
                  <a:pt x="0" y="0"/>
                </a:moveTo>
                <a:lnTo>
                  <a:pt x="3048000" y="0"/>
                </a:lnTo>
                <a:lnTo>
                  <a:pt x="3048000" y="2948248"/>
                </a:lnTo>
                <a:lnTo>
                  <a:pt x="0" y="294824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927740" y="13409532"/>
            <a:ext cx="437233" cy="437233"/>
          </a:xfrm>
          <a:custGeom>
            <a:avLst/>
            <a:gdLst/>
            <a:ahLst/>
            <a:cxnLst/>
            <a:rect l="l" t="t" r="r" b="b"/>
            <a:pathLst>
              <a:path w="437233" h="437233">
                <a:moveTo>
                  <a:pt x="0" y="0"/>
                </a:moveTo>
                <a:lnTo>
                  <a:pt x="437232" y="0"/>
                </a:lnTo>
                <a:lnTo>
                  <a:pt x="437232" y="437233"/>
                </a:lnTo>
                <a:lnTo>
                  <a:pt x="0" y="43723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842813" y="14160662"/>
            <a:ext cx="518045" cy="518045"/>
          </a:xfrm>
          <a:custGeom>
            <a:avLst/>
            <a:gdLst/>
            <a:ahLst/>
            <a:cxnLst/>
            <a:rect l="l" t="t" r="r" b="b"/>
            <a:pathLst>
              <a:path w="518045" h="518045">
                <a:moveTo>
                  <a:pt x="0" y="0"/>
                </a:moveTo>
                <a:lnTo>
                  <a:pt x="518045" y="0"/>
                </a:lnTo>
                <a:lnTo>
                  <a:pt x="518045" y="518046"/>
                </a:lnTo>
                <a:lnTo>
                  <a:pt x="0" y="518046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838200" y="14862223"/>
            <a:ext cx="567793" cy="530177"/>
          </a:xfrm>
          <a:custGeom>
            <a:avLst/>
            <a:gdLst/>
            <a:ahLst/>
            <a:cxnLst/>
            <a:rect l="l" t="t" r="r" b="b"/>
            <a:pathLst>
              <a:path w="567793" h="530177">
                <a:moveTo>
                  <a:pt x="0" y="0"/>
                </a:moveTo>
                <a:lnTo>
                  <a:pt x="567793" y="0"/>
                </a:lnTo>
                <a:lnTo>
                  <a:pt x="567793" y="530177"/>
                </a:lnTo>
                <a:lnTo>
                  <a:pt x="0" y="530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2634907" y="17668932"/>
            <a:ext cx="235018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00" b="1" dirty="0" smtClean="0">
                <a:solidFill>
                  <a:srgbClr val="FFFF00"/>
                </a:solidFill>
                <a:latin typeface="Freestyle Script" pitchFamily="66" charset="0"/>
              </a:rPr>
              <a:t>VSR – CONTABILIDADE</a:t>
            </a:r>
          </a:p>
          <a:p>
            <a:pPr algn="ctr">
              <a:lnSpc>
                <a:spcPts val="2304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1600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1600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0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</a:p>
          <a:p>
            <a:pPr algn="ctr">
              <a:lnSpc>
                <a:spcPts val="1677"/>
              </a:lnSpc>
            </a:pPr>
            <a:endParaRPr lang="en-US" sz="1568" dirty="0">
              <a:solidFill>
                <a:srgbClr val="3C6986"/>
              </a:solidFill>
              <a:latin typeface="Glacial Indifferen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98988" cy="19506645"/>
          </a:xfrm>
          <a:custGeom>
            <a:avLst/>
            <a:gdLst/>
            <a:ahLst/>
            <a:cxnLst/>
            <a:rect l="l" t="t" r="r" b="b"/>
            <a:pathLst>
              <a:path w="7798988" h="19506645">
                <a:moveTo>
                  <a:pt x="0" y="0"/>
                </a:moveTo>
                <a:lnTo>
                  <a:pt x="7798988" y="0"/>
                </a:lnTo>
                <a:lnTo>
                  <a:pt x="7798988" y="19506645"/>
                </a:lnTo>
                <a:lnTo>
                  <a:pt x="0" y="1950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pt-BR" dirty="0" smtClean="0"/>
              <a:t>VSR</a:t>
            </a:r>
            <a:endParaRPr lang="pt-BR" dirty="0"/>
          </a:p>
        </p:txBody>
      </p:sp>
      <p:sp>
        <p:nvSpPr>
          <p:cNvPr id="3" name="AutoShape 3"/>
          <p:cNvSpPr/>
          <p:nvPr/>
        </p:nvSpPr>
        <p:spPr>
          <a:xfrm>
            <a:off x="762000" y="17405879"/>
            <a:ext cx="6096000" cy="0"/>
          </a:xfrm>
          <a:prstGeom prst="line">
            <a:avLst/>
          </a:prstGeom>
          <a:ln w="28575" cap="rnd">
            <a:solidFill>
              <a:srgbClr val="011C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3093555" y="2647251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3053149" y="18015805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894136" y="3071114"/>
            <a:ext cx="5912542" cy="1722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pt-BR" sz="2000" dirty="0" smtClean="0">
                <a:solidFill>
                  <a:srgbClr val="D4C5A9"/>
                </a:solidFill>
                <a:latin typeface="Poppins Medium Bold"/>
              </a:rPr>
              <a:t>Prezado Empresário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,</a:t>
            </a:r>
            <a:endParaRPr lang="en-US" sz="2000" dirty="0">
              <a:solidFill>
                <a:srgbClr val="D4C5A9"/>
              </a:solidFill>
              <a:latin typeface="Poppins Medium Bold"/>
            </a:endParaRPr>
          </a:p>
          <a:p>
            <a:pPr algn="just">
              <a:lnSpc>
                <a:spcPts val="2250"/>
              </a:lnSpc>
            </a:pPr>
            <a:endParaRPr lang="en-US" sz="2000" dirty="0">
              <a:solidFill>
                <a:srgbClr val="D4C5A9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Eu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sei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que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você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vem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sendo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bombardeado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com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inúmeras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informações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sobre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a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Reforma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Tributária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,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informações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que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muitas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vezes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são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confusas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e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imprecisas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. Por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isso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, </a:t>
            </a: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tomei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a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iniciativa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criar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para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você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, </a:t>
            </a: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empresário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, 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o </a:t>
            </a:r>
            <a:r>
              <a:rPr lang="en-US" sz="2200" b="1" u="sng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Medium"/>
              </a:rPr>
              <a:t>"</a:t>
            </a:r>
            <a:r>
              <a:rPr lang="en-US" sz="2200" b="1" u="sng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Medium"/>
              </a:rPr>
              <a:t>Guia</a:t>
            </a:r>
            <a:r>
              <a:rPr lang="en-US" sz="2200" b="1" u="sng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Medium"/>
              </a:rPr>
              <a:t> da </a:t>
            </a:r>
            <a:r>
              <a:rPr lang="en-US" sz="2200" b="1" u="sng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Medium"/>
              </a:rPr>
              <a:t>Reforma</a:t>
            </a:r>
            <a:r>
              <a:rPr lang="en-US" sz="2200" b="1" u="sng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Medium"/>
              </a:rPr>
              <a:t> </a:t>
            </a:r>
            <a:r>
              <a:rPr lang="en-US" sz="2200" b="1" u="sng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Medium"/>
              </a:rPr>
              <a:t>Tributária</a:t>
            </a:r>
            <a:r>
              <a:rPr lang="en-US" sz="2000" b="1" u="sng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Medium"/>
              </a:rPr>
              <a:t>"</a:t>
            </a:r>
            <a:r>
              <a:rPr lang="en-US" sz="2000" b="1" dirty="0">
                <a:solidFill>
                  <a:srgbClr val="D4C5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Medium"/>
              </a:rPr>
              <a:t>, 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um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recurso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confiável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e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preciso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para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lhe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manter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bem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informado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sobre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este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tema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crucial para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sua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empresa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.</a:t>
            </a:r>
          </a:p>
          <a:p>
            <a:pPr algn="just">
              <a:lnSpc>
                <a:spcPts val="1499"/>
              </a:lnSpc>
            </a:pPr>
            <a:endParaRPr lang="en-US" sz="2000" dirty="0">
              <a:solidFill>
                <a:srgbClr val="D4C5A9"/>
              </a:solidFill>
              <a:latin typeface="Poppins Medium"/>
            </a:endParaRPr>
          </a:p>
          <a:p>
            <a:pPr algn="just">
              <a:lnSpc>
                <a:spcPts val="3000"/>
              </a:lnSpc>
            </a:pPr>
            <a:r>
              <a:rPr lang="pt-BR" sz="2000" dirty="0">
                <a:solidFill>
                  <a:srgbClr val="D4C5A9"/>
                </a:solidFill>
                <a:latin typeface="Poppins Medium Bold"/>
              </a:rPr>
              <a:t>Primeiramente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pt-BR" sz="2000" dirty="0" smtClean="0">
                <a:solidFill>
                  <a:srgbClr val="D4C5A9"/>
                </a:solidFill>
                <a:latin typeface="Poppins Medium Bold"/>
              </a:rPr>
              <a:t>gostaria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de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informá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-lo que as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alíquotas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dos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novos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tributos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ainda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não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foram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definidas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. Este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passo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crucial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depende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ainda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de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aprovação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das Leis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Complementares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pelo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Congresso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Nacional,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sendo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esta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a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próxima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etapa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da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Reforma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.</a:t>
            </a:r>
          </a:p>
          <a:p>
            <a:pPr algn="just">
              <a:lnSpc>
                <a:spcPts val="1499"/>
              </a:lnSpc>
            </a:pPr>
            <a:endParaRPr lang="en-US" sz="2000" dirty="0">
              <a:solidFill>
                <a:srgbClr val="D4C5A9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r>
              <a:rPr lang="en-US" sz="2000" dirty="0" err="1" smtClean="0">
                <a:solidFill>
                  <a:srgbClr val="D4C5A9"/>
                </a:solidFill>
                <a:latin typeface="Poppins Medium"/>
              </a:rPr>
              <a:t>Sei</a:t>
            </a:r>
            <a:r>
              <a:rPr lang="en-US" sz="2000" dirty="0" smtClean="0">
                <a:solidFill>
                  <a:srgbClr val="D4C5A9"/>
                </a:solidFill>
                <a:latin typeface="Poppins Medium"/>
              </a:rPr>
              <a:t> </a:t>
            </a:r>
            <a:r>
              <a:rPr lang="en-US" sz="2000" dirty="0">
                <a:solidFill>
                  <a:srgbClr val="D4C5A9"/>
                </a:solidFill>
                <a:latin typeface="Poppins Medium"/>
              </a:rPr>
              <a:t>que </a:t>
            </a:r>
            <a:r>
              <a:rPr lang="en-US" sz="2000" dirty="0" err="1">
                <a:solidFill>
                  <a:srgbClr val="D4C5A9"/>
                </a:solidFill>
                <a:latin typeface="Poppins Medium"/>
              </a:rPr>
              <a:t>m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udanças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como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estas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geram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insegurança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, e é por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este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motivo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que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estou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dedicado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em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monitorar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de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perto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todas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as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novidades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evoluções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relacionadas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a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Reforma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Tributária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. </a:t>
            </a:r>
          </a:p>
          <a:p>
            <a:pPr algn="just">
              <a:lnSpc>
                <a:spcPts val="1499"/>
              </a:lnSpc>
            </a:pPr>
            <a:endParaRPr lang="en-US" sz="2000" dirty="0">
              <a:solidFill>
                <a:srgbClr val="D4C5A9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Estou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me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preparando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e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atento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a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cada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detalhe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para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desenvolver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,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assim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que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possível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, as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estratégias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tributárias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mais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eficientes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,  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benéficas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para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sua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empresa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. 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O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meu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objetivo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é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lhe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proporcionar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as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melhores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oportunidades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tributárias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possíveis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,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oferecendo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a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minha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CONSULTORIA e ASSESSORIA,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Contábil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/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Tributária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sem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riscos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,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mantendo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a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conformidade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com a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legislação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vigente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evitando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Multas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.</a:t>
            </a:r>
          </a:p>
          <a:p>
            <a:pPr algn="just">
              <a:lnSpc>
                <a:spcPts val="1499"/>
              </a:lnSpc>
            </a:pPr>
            <a:endParaRPr lang="en-US" sz="2000" dirty="0">
              <a:solidFill>
                <a:srgbClr val="D4C5A9"/>
              </a:solidFill>
              <a:latin typeface="Poppins Medium Bold"/>
            </a:endParaRPr>
          </a:p>
          <a:p>
            <a:pPr algn="ctr">
              <a:lnSpc>
                <a:spcPts val="2304"/>
              </a:lnSpc>
            </a:pP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Agradeço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a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confiança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depositada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em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meu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trabalho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e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reitero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 smtClean="0">
                <a:solidFill>
                  <a:srgbClr val="D4C5A9"/>
                </a:solidFill>
                <a:latin typeface="Poppins Medium Bold"/>
              </a:rPr>
              <a:t>meu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compromisso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de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mantê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-los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informados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bem-assessorados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em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todas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as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etapas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deste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processo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,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sendo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assim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, segue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abaixo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 as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últimas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novidades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referentes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a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Reforma</a:t>
            </a:r>
            <a:r>
              <a:rPr lang="en-US" sz="2000" dirty="0">
                <a:solidFill>
                  <a:srgbClr val="D4C5A9"/>
                </a:solidFill>
                <a:latin typeface="Poppins Medium Bold"/>
              </a:rPr>
              <a:t> </a:t>
            </a:r>
            <a:r>
              <a:rPr lang="en-US" sz="2000" dirty="0" err="1">
                <a:solidFill>
                  <a:srgbClr val="D4C5A9"/>
                </a:solidFill>
                <a:latin typeface="Poppins Medium Bold"/>
              </a:rPr>
              <a:t>Tributária</a:t>
            </a:r>
            <a:r>
              <a:rPr lang="en-US" sz="2000" dirty="0" smtClean="0">
                <a:solidFill>
                  <a:srgbClr val="D4C5A9"/>
                </a:solidFill>
                <a:latin typeface="Poppins Medium Bold"/>
              </a:rPr>
              <a:t>.</a:t>
            </a:r>
            <a:r>
              <a:rPr lang="en-US" sz="2000" b="1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2000" b="1" dirty="0" smtClean="0">
                <a:solidFill>
                  <a:srgbClr val="FFFF00"/>
                </a:solidFill>
                <a:latin typeface="Freestyle Script" pitchFamily="66" charset="0"/>
              </a:rPr>
              <a:t>                      VSR </a:t>
            </a:r>
            <a:r>
              <a:rPr lang="en-US" sz="2000" b="1" dirty="0" smtClean="0">
                <a:solidFill>
                  <a:srgbClr val="FFFF00"/>
                </a:solidFill>
                <a:latin typeface="Freestyle Script" pitchFamily="66" charset="0"/>
              </a:rPr>
              <a:t>– CONTABILIDADE</a:t>
            </a:r>
          </a:p>
          <a:p>
            <a:pPr algn="ctr">
              <a:lnSpc>
                <a:spcPts val="2304"/>
              </a:lnSpc>
            </a:pPr>
            <a:r>
              <a:rPr lang="en-US" sz="2000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2000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2000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2000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2000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2000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1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</a:p>
          <a:p>
            <a:pPr algn="just">
              <a:lnSpc>
                <a:spcPts val="3000"/>
              </a:lnSpc>
            </a:pPr>
            <a:endParaRPr lang="en-US" sz="2000" dirty="0">
              <a:solidFill>
                <a:srgbClr val="D4C5A9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endParaRPr lang="en-US" sz="2000" dirty="0">
              <a:solidFill>
                <a:srgbClr val="D4C5A9"/>
              </a:solidFill>
              <a:latin typeface="Poppins Medium Bold"/>
            </a:endParaRPr>
          </a:p>
          <a:p>
            <a:pPr algn="just">
              <a:lnSpc>
                <a:spcPts val="3000"/>
              </a:lnSpc>
            </a:pPr>
            <a:endParaRPr lang="en-US" sz="2000" dirty="0">
              <a:solidFill>
                <a:srgbClr val="D4C5A9"/>
              </a:solidFill>
              <a:latin typeface="Poppins Medium Bold"/>
            </a:endParaRPr>
          </a:p>
          <a:p>
            <a:pPr marL="0" lvl="0" indent="0" algn="just">
              <a:lnSpc>
                <a:spcPts val="3000"/>
              </a:lnSpc>
            </a:pPr>
            <a:endParaRPr lang="en-US" sz="2000" dirty="0">
              <a:solidFill>
                <a:srgbClr val="D4C5A9"/>
              </a:solidFill>
              <a:latin typeface="Poppins Medium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4645" y="1596493"/>
            <a:ext cx="6015187" cy="76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4980">
                <a:solidFill>
                  <a:srgbClr val="F0F0F0"/>
                </a:solidFill>
                <a:latin typeface="Antonio Ultra-Bold"/>
              </a:rPr>
              <a:t>Fique Informado!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11" name="Freeform 11"/>
          <p:cNvSpPr/>
          <p:nvPr/>
        </p:nvSpPr>
        <p:spPr>
          <a:xfrm rot="-2311165">
            <a:off x="5887076" y="-1782589"/>
            <a:ext cx="3125156" cy="3858823"/>
          </a:xfrm>
          <a:custGeom>
            <a:avLst/>
            <a:gdLst/>
            <a:ahLst/>
            <a:cxnLst/>
            <a:rect l="l" t="t" r="r" b="b"/>
            <a:pathLst>
              <a:path w="3125156" h="3858823">
                <a:moveTo>
                  <a:pt x="0" y="0"/>
                </a:moveTo>
                <a:lnTo>
                  <a:pt x="3125157" y="0"/>
                </a:lnTo>
                <a:lnTo>
                  <a:pt x="3125157" y="3858823"/>
                </a:lnTo>
                <a:lnTo>
                  <a:pt x="0" y="3858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5" r="-159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8517434">
            <a:off x="-791939" y="17834318"/>
            <a:ext cx="2875913" cy="3551067"/>
          </a:xfrm>
          <a:custGeom>
            <a:avLst/>
            <a:gdLst/>
            <a:ahLst/>
            <a:cxnLst/>
            <a:rect l="l" t="t" r="r" b="b"/>
            <a:pathLst>
              <a:path w="2875913" h="3551067">
                <a:moveTo>
                  <a:pt x="0" y="0"/>
                </a:moveTo>
                <a:lnTo>
                  <a:pt x="2875913" y="0"/>
                </a:lnTo>
                <a:lnTo>
                  <a:pt x="2875913" y="3551067"/>
                </a:lnTo>
                <a:lnTo>
                  <a:pt x="0" y="3551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5" r="-159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251152">
            <a:off x="6601754" y="7243263"/>
            <a:ext cx="3048000" cy="2948247"/>
          </a:xfrm>
          <a:custGeom>
            <a:avLst/>
            <a:gdLst/>
            <a:ahLst/>
            <a:cxnLst/>
            <a:rect l="l" t="t" r="r" b="b"/>
            <a:pathLst>
              <a:path w="3048000" h="2948247">
                <a:moveTo>
                  <a:pt x="0" y="0"/>
                </a:moveTo>
                <a:lnTo>
                  <a:pt x="3048000" y="0"/>
                </a:lnTo>
                <a:lnTo>
                  <a:pt x="3048000" y="2948248"/>
                </a:lnTo>
                <a:lnTo>
                  <a:pt x="0" y="294824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8100000">
            <a:off x="-1880924" y="13388845"/>
            <a:ext cx="3048000" cy="2948247"/>
          </a:xfrm>
          <a:custGeom>
            <a:avLst/>
            <a:gdLst/>
            <a:ahLst/>
            <a:cxnLst/>
            <a:rect l="l" t="t" r="r" b="b"/>
            <a:pathLst>
              <a:path w="3048000" h="2948247">
                <a:moveTo>
                  <a:pt x="0" y="0"/>
                </a:moveTo>
                <a:lnTo>
                  <a:pt x="3048000" y="0"/>
                </a:lnTo>
                <a:lnTo>
                  <a:pt x="3048000" y="2948247"/>
                </a:lnTo>
                <a:lnTo>
                  <a:pt x="0" y="294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98988" cy="19506645"/>
          </a:xfrm>
          <a:custGeom>
            <a:avLst/>
            <a:gdLst/>
            <a:ahLst/>
            <a:cxnLst/>
            <a:rect l="l" t="t" r="r" b="b"/>
            <a:pathLst>
              <a:path w="7798988" h="19506645">
                <a:moveTo>
                  <a:pt x="0" y="0"/>
                </a:moveTo>
                <a:lnTo>
                  <a:pt x="7798988" y="0"/>
                </a:lnTo>
                <a:lnTo>
                  <a:pt x="7798988" y="19506645"/>
                </a:lnTo>
                <a:lnTo>
                  <a:pt x="0" y="1950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3169316" y="2614670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3087476" y="17951676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3397809" y="3085165"/>
            <a:ext cx="595140" cy="4809214"/>
          </a:xfrm>
          <a:custGeom>
            <a:avLst/>
            <a:gdLst/>
            <a:ahLst/>
            <a:cxnLst/>
            <a:rect l="l" t="t" r="r" b="b"/>
            <a:pathLst>
              <a:path w="595140" h="4809214">
                <a:moveTo>
                  <a:pt x="0" y="0"/>
                </a:moveTo>
                <a:lnTo>
                  <a:pt x="595140" y="0"/>
                </a:lnTo>
                <a:lnTo>
                  <a:pt x="595140" y="4809214"/>
                </a:lnTo>
                <a:lnTo>
                  <a:pt x="0" y="4809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915835" y="2785103"/>
            <a:ext cx="2305315" cy="2299552"/>
            <a:chOff x="0" y="0"/>
            <a:chExt cx="3073753" cy="3066069"/>
          </a:xfrm>
        </p:grpSpPr>
        <p:sp>
          <p:nvSpPr>
            <p:cNvPr id="9" name="Freeform 9"/>
            <p:cNvSpPr/>
            <p:nvPr/>
          </p:nvSpPr>
          <p:spPr>
            <a:xfrm>
              <a:off x="525780" y="545347"/>
              <a:ext cx="2112527" cy="2048591"/>
            </a:xfrm>
            <a:custGeom>
              <a:avLst/>
              <a:gdLst/>
              <a:ahLst/>
              <a:cxnLst/>
              <a:rect l="l" t="t" r="r" b="b"/>
              <a:pathLst>
                <a:path w="2112527" h="2048591">
                  <a:moveTo>
                    <a:pt x="0" y="0"/>
                  </a:moveTo>
                  <a:lnTo>
                    <a:pt x="2112527" y="0"/>
                  </a:lnTo>
                  <a:lnTo>
                    <a:pt x="2112527" y="2048591"/>
                  </a:lnTo>
                  <a:lnTo>
                    <a:pt x="0" y="204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t="-1238" b="-123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073753" cy="3066069"/>
            </a:xfrm>
            <a:custGeom>
              <a:avLst/>
              <a:gdLst/>
              <a:ahLst/>
              <a:cxnLst/>
              <a:rect l="l" t="t" r="r" b="b"/>
              <a:pathLst>
                <a:path w="3073753" h="3066069">
                  <a:moveTo>
                    <a:pt x="0" y="0"/>
                  </a:moveTo>
                  <a:lnTo>
                    <a:pt x="3073753" y="0"/>
                  </a:lnTo>
                  <a:lnTo>
                    <a:pt x="3073753" y="3066069"/>
                  </a:lnTo>
                  <a:lnTo>
                    <a:pt x="0" y="3066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43439" y="739597"/>
              <a:ext cx="1586876" cy="1586876"/>
            </a:xfrm>
            <a:custGeom>
              <a:avLst/>
              <a:gdLst/>
              <a:ahLst/>
              <a:cxnLst/>
              <a:rect l="l" t="t" r="r" b="b"/>
              <a:pathLst>
                <a:path w="1586876" h="1586876">
                  <a:moveTo>
                    <a:pt x="0" y="0"/>
                  </a:moveTo>
                  <a:lnTo>
                    <a:pt x="1586875" y="0"/>
                  </a:lnTo>
                  <a:lnTo>
                    <a:pt x="1586875" y="1586875"/>
                  </a:lnTo>
                  <a:lnTo>
                    <a:pt x="0" y="158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print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43439" y="703723"/>
              <a:ext cx="1586876" cy="1571007"/>
            </a:xfrm>
            <a:custGeom>
              <a:avLst/>
              <a:gdLst/>
              <a:ahLst/>
              <a:cxnLst/>
              <a:rect l="l" t="t" r="r" b="b"/>
              <a:pathLst>
                <a:path w="1586876" h="1571007">
                  <a:moveTo>
                    <a:pt x="0" y="0"/>
                  </a:moveTo>
                  <a:lnTo>
                    <a:pt x="1586875" y="0"/>
                  </a:lnTo>
                  <a:lnTo>
                    <a:pt x="1586875" y="1571007"/>
                  </a:lnTo>
                  <a:lnTo>
                    <a:pt x="0" y="1571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print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77369" y="1197497"/>
              <a:ext cx="1009348" cy="550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41"/>
                </a:lnSpc>
              </a:pPr>
              <a:r>
                <a:rPr lang="en-US" sz="2458">
                  <a:solidFill>
                    <a:srgbClr val="000000"/>
                  </a:solidFill>
                  <a:latin typeface="Archivo Black"/>
                </a:rPr>
                <a:t>PIS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4490" y="4415632"/>
            <a:ext cx="2016341" cy="2350492"/>
            <a:chOff x="0" y="0"/>
            <a:chExt cx="2688454" cy="3133990"/>
          </a:xfrm>
        </p:grpSpPr>
        <p:sp>
          <p:nvSpPr>
            <p:cNvPr id="15" name="Freeform 15"/>
            <p:cNvSpPr/>
            <p:nvPr/>
          </p:nvSpPr>
          <p:spPr>
            <a:xfrm>
              <a:off x="274238" y="545347"/>
              <a:ext cx="2112527" cy="2048591"/>
            </a:xfrm>
            <a:custGeom>
              <a:avLst/>
              <a:gdLst/>
              <a:ahLst/>
              <a:cxnLst/>
              <a:rect l="l" t="t" r="r" b="b"/>
              <a:pathLst>
                <a:path w="2112527" h="2048591">
                  <a:moveTo>
                    <a:pt x="0" y="0"/>
                  </a:moveTo>
                  <a:lnTo>
                    <a:pt x="2112528" y="0"/>
                  </a:lnTo>
                  <a:lnTo>
                    <a:pt x="2112528" y="2048591"/>
                  </a:lnTo>
                  <a:lnTo>
                    <a:pt x="0" y="204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t="-1238" b="-123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2688454" cy="3133990"/>
            </a:xfrm>
            <a:custGeom>
              <a:avLst/>
              <a:gdLst/>
              <a:ahLst/>
              <a:cxnLst/>
              <a:rect l="l" t="t" r="r" b="b"/>
              <a:pathLst>
                <a:path w="2688454" h="3133990">
                  <a:moveTo>
                    <a:pt x="0" y="0"/>
                  </a:moveTo>
                  <a:lnTo>
                    <a:pt x="2688454" y="0"/>
                  </a:lnTo>
                  <a:lnTo>
                    <a:pt x="2688454" y="3133990"/>
                  </a:lnTo>
                  <a:lnTo>
                    <a:pt x="0" y="3133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432" r="-8432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91898" y="739597"/>
              <a:ext cx="1586876" cy="1586876"/>
            </a:xfrm>
            <a:custGeom>
              <a:avLst/>
              <a:gdLst/>
              <a:ahLst/>
              <a:cxnLst/>
              <a:rect l="l" t="t" r="r" b="b"/>
              <a:pathLst>
                <a:path w="1586876" h="1586876">
                  <a:moveTo>
                    <a:pt x="0" y="0"/>
                  </a:moveTo>
                  <a:lnTo>
                    <a:pt x="1586875" y="0"/>
                  </a:lnTo>
                  <a:lnTo>
                    <a:pt x="1586875" y="1586875"/>
                  </a:lnTo>
                  <a:lnTo>
                    <a:pt x="0" y="158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print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91898" y="703723"/>
              <a:ext cx="1586876" cy="1571007"/>
            </a:xfrm>
            <a:custGeom>
              <a:avLst/>
              <a:gdLst/>
              <a:ahLst/>
              <a:cxnLst/>
              <a:rect l="l" t="t" r="r" b="b"/>
              <a:pathLst>
                <a:path w="1586876" h="1571007">
                  <a:moveTo>
                    <a:pt x="0" y="0"/>
                  </a:moveTo>
                  <a:lnTo>
                    <a:pt x="1586875" y="0"/>
                  </a:lnTo>
                  <a:lnTo>
                    <a:pt x="1586875" y="1571007"/>
                  </a:lnTo>
                  <a:lnTo>
                    <a:pt x="0" y="1571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print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4053" y="9360339"/>
            <a:ext cx="2168489" cy="2163068"/>
            <a:chOff x="0" y="0"/>
            <a:chExt cx="2891319" cy="2884090"/>
          </a:xfrm>
        </p:grpSpPr>
        <p:sp>
          <p:nvSpPr>
            <p:cNvPr id="20" name="Freeform 20"/>
            <p:cNvSpPr/>
            <p:nvPr/>
          </p:nvSpPr>
          <p:spPr>
            <a:xfrm>
              <a:off x="364019" y="449277"/>
              <a:ext cx="2078309" cy="1985537"/>
            </a:xfrm>
            <a:custGeom>
              <a:avLst/>
              <a:gdLst/>
              <a:ahLst/>
              <a:cxnLst/>
              <a:rect l="l" t="t" r="r" b="b"/>
              <a:pathLst>
                <a:path w="2078309" h="1985537">
                  <a:moveTo>
                    <a:pt x="0" y="0"/>
                  </a:moveTo>
                  <a:lnTo>
                    <a:pt x="2078309" y="0"/>
                  </a:lnTo>
                  <a:lnTo>
                    <a:pt x="2078309" y="1985536"/>
                  </a:lnTo>
                  <a:lnTo>
                    <a:pt x="0" y="1985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 t="-2009" b="-200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483172" y="486760"/>
              <a:ext cx="1780863" cy="1780863"/>
            </a:xfrm>
            <a:custGeom>
              <a:avLst/>
              <a:gdLst/>
              <a:ahLst/>
              <a:cxnLst/>
              <a:rect l="l" t="t" r="r" b="b"/>
              <a:pathLst>
                <a:path w="1780863" h="1780863">
                  <a:moveTo>
                    <a:pt x="0" y="0"/>
                  </a:moveTo>
                  <a:lnTo>
                    <a:pt x="1780863" y="0"/>
                  </a:lnTo>
                  <a:lnTo>
                    <a:pt x="1780863" y="1780862"/>
                  </a:lnTo>
                  <a:lnTo>
                    <a:pt x="0" y="1780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print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2891319" cy="2884090"/>
            </a:xfrm>
            <a:custGeom>
              <a:avLst/>
              <a:gdLst/>
              <a:ahLst/>
              <a:cxnLst/>
              <a:rect l="l" t="t" r="r" b="b"/>
              <a:pathLst>
                <a:path w="2891319" h="2884090">
                  <a:moveTo>
                    <a:pt x="0" y="0"/>
                  </a:moveTo>
                  <a:lnTo>
                    <a:pt x="2891319" y="0"/>
                  </a:lnTo>
                  <a:lnTo>
                    <a:pt x="2891319" y="2884090"/>
                  </a:lnTo>
                  <a:lnTo>
                    <a:pt x="0" y="2884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86485" y="595627"/>
              <a:ext cx="1554425" cy="1552482"/>
            </a:xfrm>
            <a:custGeom>
              <a:avLst/>
              <a:gdLst/>
              <a:ahLst/>
              <a:cxnLst/>
              <a:rect l="l" t="t" r="r" b="b"/>
              <a:pathLst>
                <a:path w="1554425" h="1552482">
                  <a:moveTo>
                    <a:pt x="0" y="0"/>
                  </a:moveTo>
                  <a:lnTo>
                    <a:pt x="1554425" y="0"/>
                  </a:lnTo>
                  <a:lnTo>
                    <a:pt x="1554425" y="1552482"/>
                  </a:lnTo>
                  <a:lnTo>
                    <a:pt x="0" y="1552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627258" y="630063"/>
              <a:ext cx="1492691" cy="1477764"/>
            </a:xfrm>
            <a:custGeom>
              <a:avLst/>
              <a:gdLst/>
              <a:ahLst/>
              <a:cxnLst/>
              <a:rect l="l" t="t" r="r" b="b"/>
              <a:pathLst>
                <a:path w="1492691" h="1477764">
                  <a:moveTo>
                    <a:pt x="0" y="0"/>
                  </a:moveTo>
                  <a:lnTo>
                    <a:pt x="1492691" y="0"/>
                  </a:lnTo>
                  <a:lnTo>
                    <a:pt x="1492691" y="1477763"/>
                  </a:lnTo>
                  <a:lnTo>
                    <a:pt x="0" y="147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 cstate="print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45991" y="1079671"/>
              <a:ext cx="1191496" cy="521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7"/>
                </a:lnSpc>
              </a:pPr>
              <a:r>
                <a:rPr lang="en-US" sz="2312">
                  <a:solidFill>
                    <a:srgbClr val="000000"/>
                  </a:solidFill>
                  <a:latin typeface="Archivo Black"/>
                </a:rPr>
                <a:t>ICMS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84442" y="11015290"/>
            <a:ext cx="2168489" cy="2163068"/>
            <a:chOff x="0" y="0"/>
            <a:chExt cx="2891319" cy="2884090"/>
          </a:xfrm>
        </p:grpSpPr>
        <p:sp>
          <p:nvSpPr>
            <p:cNvPr id="27" name="Freeform 27"/>
            <p:cNvSpPr/>
            <p:nvPr/>
          </p:nvSpPr>
          <p:spPr>
            <a:xfrm>
              <a:off x="364019" y="449277"/>
              <a:ext cx="2078309" cy="1985537"/>
            </a:xfrm>
            <a:custGeom>
              <a:avLst/>
              <a:gdLst/>
              <a:ahLst/>
              <a:cxnLst/>
              <a:rect l="l" t="t" r="r" b="b"/>
              <a:pathLst>
                <a:path w="2078309" h="1985537">
                  <a:moveTo>
                    <a:pt x="0" y="0"/>
                  </a:moveTo>
                  <a:lnTo>
                    <a:pt x="2078309" y="0"/>
                  </a:lnTo>
                  <a:lnTo>
                    <a:pt x="2078309" y="1985536"/>
                  </a:lnTo>
                  <a:lnTo>
                    <a:pt x="0" y="1985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/>
              <a:stretch>
                <a:fillRect t="-2009" b="-200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83172" y="486760"/>
              <a:ext cx="1780863" cy="1780863"/>
            </a:xfrm>
            <a:custGeom>
              <a:avLst/>
              <a:gdLst/>
              <a:ahLst/>
              <a:cxnLst/>
              <a:rect l="l" t="t" r="r" b="b"/>
              <a:pathLst>
                <a:path w="1780863" h="1780863">
                  <a:moveTo>
                    <a:pt x="0" y="0"/>
                  </a:moveTo>
                  <a:lnTo>
                    <a:pt x="1780863" y="0"/>
                  </a:lnTo>
                  <a:lnTo>
                    <a:pt x="1780863" y="1780862"/>
                  </a:lnTo>
                  <a:lnTo>
                    <a:pt x="0" y="1780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print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2891319" cy="2884090"/>
            </a:xfrm>
            <a:custGeom>
              <a:avLst/>
              <a:gdLst/>
              <a:ahLst/>
              <a:cxnLst/>
              <a:rect l="l" t="t" r="r" b="b"/>
              <a:pathLst>
                <a:path w="2891319" h="2884090">
                  <a:moveTo>
                    <a:pt x="0" y="0"/>
                  </a:moveTo>
                  <a:lnTo>
                    <a:pt x="2891319" y="0"/>
                  </a:lnTo>
                  <a:lnTo>
                    <a:pt x="2891319" y="2884090"/>
                  </a:lnTo>
                  <a:lnTo>
                    <a:pt x="0" y="2884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 cstate="print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586485" y="595627"/>
              <a:ext cx="1554425" cy="1552482"/>
            </a:xfrm>
            <a:custGeom>
              <a:avLst/>
              <a:gdLst/>
              <a:ahLst/>
              <a:cxnLst/>
              <a:rect l="l" t="t" r="r" b="b"/>
              <a:pathLst>
                <a:path w="1554425" h="1552482">
                  <a:moveTo>
                    <a:pt x="0" y="0"/>
                  </a:moveTo>
                  <a:lnTo>
                    <a:pt x="1554425" y="0"/>
                  </a:lnTo>
                  <a:lnTo>
                    <a:pt x="1554425" y="1552482"/>
                  </a:lnTo>
                  <a:lnTo>
                    <a:pt x="0" y="1552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627258" y="630063"/>
              <a:ext cx="1492691" cy="1477764"/>
            </a:xfrm>
            <a:custGeom>
              <a:avLst/>
              <a:gdLst/>
              <a:ahLst/>
              <a:cxnLst/>
              <a:rect l="l" t="t" r="r" b="b"/>
              <a:pathLst>
                <a:path w="1492691" h="1477764">
                  <a:moveTo>
                    <a:pt x="0" y="0"/>
                  </a:moveTo>
                  <a:lnTo>
                    <a:pt x="1492691" y="0"/>
                  </a:lnTo>
                  <a:lnTo>
                    <a:pt x="1492691" y="1477763"/>
                  </a:lnTo>
                  <a:lnTo>
                    <a:pt x="0" y="147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 cstate="print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23841" y="1079671"/>
              <a:ext cx="1191496" cy="521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7"/>
                </a:lnSpc>
              </a:pPr>
              <a:r>
                <a:rPr lang="en-US" sz="2312">
                  <a:solidFill>
                    <a:srgbClr val="000000"/>
                  </a:solidFill>
                  <a:latin typeface="Archivo Black"/>
                </a:rPr>
                <a:t>ISS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3587323" y="9360339"/>
            <a:ext cx="445353" cy="3598815"/>
          </a:xfrm>
          <a:custGeom>
            <a:avLst/>
            <a:gdLst/>
            <a:ahLst/>
            <a:cxnLst/>
            <a:rect l="l" t="t" r="r" b="b"/>
            <a:pathLst>
              <a:path w="445353" h="3598815">
                <a:moveTo>
                  <a:pt x="0" y="0"/>
                </a:moveTo>
                <a:lnTo>
                  <a:pt x="445354" y="0"/>
                </a:lnTo>
                <a:lnTo>
                  <a:pt x="445354" y="3598815"/>
                </a:lnTo>
                <a:lnTo>
                  <a:pt x="0" y="3598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4" name="Group 34"/>
          <p:cNvGrpSpPr/>
          <p:nvPr/>
        </p:nvGrpSpPr>
        <p:grpSpPr>
          <a:xfrm>
            <a:off x="4549781" y="4132556"/>
            <a:ext cx="2238941" cy="2916644"/>
            <a:chOff x="0" y="0"/>
            <a:chExt cx="2985254" cy="3888859"/>
          </a:xfrm>
        </p:grpSpPr>
        <p:sp>
          <p:nvSpPr>
            <p:cNvPr id="35" name="Freeform 35"/>
            <p:cNvSpPr/>
            <p:nvPr/>
          </p:nvSpPr>
          <p:spPr>
            <a:xfrm>
              <a:off x="691290" y="405814"/>
              <a:ext cx="1629899" cy="1497470"/>
            </a:xfrm>
            <a:custGeom>
              <a:avLst/>
              <a:gdLst/>
              <a:ahLst/>
              <a:cxnLst/>
              <a:rect l="l" t="t" r="r" b="b"/>
              <a:pathLst>
                <a:path w="1629899" h="1497470">
                  <a:moveTo>
                    <a:pt x="0" y="0"/>
                  </a:moveTo>
                  <a:lnTo>
                    <a:pt x="1629899" y="0"/>
                  </a:lnTo>
                  <a:lnTo>
                    <a:pt x="1629899" y="1497470"/>
                  </a:lnTo>
                  <a:lnTo>
                    <a:pt x="0" y="149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 cstate="print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35793" y="0"/>
              <a:ext cx="2316396" cy="3231918"/>
            </a:xfrm>
            <a:custGeom>
              <a:avLst/>
              <a:gdLst/>
              <a:ahLst/>
              <a:cxnLst/>
              <a:rect l="l" t="t" r="r" b="b"/>
              <a:pathLst>
                <a:path w="2316396" h="3231918">
                  <a:moveTo>
                    <a:pt x="0" y="0"/>
                  </a:moveTo>
                  <a:lnTo>
                    <a:pt x="2316396" y="0"/>
                  </a:lnTo>
                  <a:lnTo>
                    <a:pt x="2316396" y="3231918"/>
                  </a:lnTo>
                  <a:lnTo>
                    <a:pt x="0" y="3231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2415" t="-3370" r="-2089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519846" y="210705"/>
              <a:ext cx="1972786" cy="2810507"/>
            </a:xfrm>
            <a:custGeom>
              <a:avLst/>
              <a:gdLst/>
              <a:ahLst/>
              <a:cxnLst/>
              <a:rect l="l" t="t" r="r" b="b"/>
              <a:pathLst>
                <a:path w="1972786" h="2810507">
                  <a:moveTo>
                    <a:pt x="0" y="0"/>
                  </a:moveTo>
                  <a:lnTo>
                    <a:pt x="1972787" y="0"/>
                  </a:lnTo>
                  <a:lnTo>
                    <a:pt x="1972787" y="2810508"/>
                  </a:lnTo>
                  <a:lnTo>
                    <a:pt x="0" y="281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925" r="-925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35793" y="2183752"/>
              <a:ext cx="2340893" cy="457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2"/>
                </a:lnSpc>
              </a:pPr>
              <a:r>
                <a:rPr lang="en-US" sz="2646">
                  <a:solidFill>
                    <a:srgbClr val="F8F1E2"/>
                  </a:solidFill>
                  <a:latin typeface="CS Gordon Serif"/>
                </a:rPr>
                <a:t>CBS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3323811"/>
              <a:ext cx="2985254" cy="565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3"/>
                </a:lnSpc>
              </a:pPr>
              <a:r>
                <a:rPr lang="en-US" sz="1502">
                  <a:solidFill>
                    <a:srgbClr val="CFCFCF"/>
                  </a:solidFill>
                  <a:latin typeface="Montserrat Bold Italics"/>
                </a:rPr>
                <a:t>Contribuição sobre Bens e Serviços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801901" y="9711362"/>
            <a:ext cx="1734700" cy="2394987"/>
            <a:chOff x="0" y="0"/>
            <a:chExt cx="2312933" cy="319331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288728" cy="3193316"/>
            </a:xfrm>
            <a:custGeom>
              <a:avLst/>
              <a:gdLst/>
              <a:ahLst/>
              <a:cxnLst/>
              <a:rect l="l" t="t" r="r" b="b"/>
              <a:pathLst>
                <a:path w="2288728" h="3193316">
                  <a:moveTo>
                    <a:pt x="0" y="0"/>
                  </a:moveTo>
                  <a:lnTo>
                    <a:pt x="2288728" y="0"/>
                  </a:lnTo>
                  <a:lnTo>
                    <a:pt x="2288728" y="3193316"/>
                  </a:lnTo>
                  <a:lnTo>
                    <a:pt x="0" y="3193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2415" t="-3370" r="-2089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81855" y="208189"/>
              <a:ext cx="1949223" cy="2776938"/>
            </a:xfrm>
            <a:custGeom>
              <a:avLst/>
              <a:gdLst/>
              <a:ahLst/>
              <a:cxnLst/>
              <a:rect l="l" t="t" r="r" b="b"/>
              <a:pathLst>
                <a:path w="1949223" h="2776938">
                  <a:moveTo>
                    <a:pt x="0" y="0"/>
                  </a:moveTo>
                  <a:lnTo>
                    <a:pt x="1949223" y="0"/>
                  </a:lnTo>
                  <a:lnTo>
                    <a:pt x="1949223" y="2776938"/>
                  </a:lnTo>
                  <a:lnTo>
                    <a:pt x="0" y="277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925" r="-925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57108" y="444098"/>
              <a:ext cx="1598718" cy="1564745"/>
            </a:xfrm>
            <a:custGeom>
              <a:avLst/>
              <a:gdLst/>
              <a:ahLst/>
              <a:cxnLst/>
              <a:rect l="l" t="t" r="r" b="b"/>
              <a:pathLst>
                <a:path w="1598718" h="1564745">
                  <a:moveTo>
                    <a:pt x="0" y="0"/>
                  </a:moveTo>
                  <a:lnTo>
                    <a:pt x="1598718" y="0"/>
                  </a:lnTo>
                  <a:lnTo>
                    <a:pt x="1598718" y="1564746"/>
                  </a:lnTo>
                  <a:lnTo>
                    <a:pt x="0" y="1564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856109" y="1127881"/>
              <a:ext cx="600715" cy="600715"/>
            </a:xfrm>
            <a:custGeom>
              <a:avLst/>
              <a:gdLst/>
              <a:ahLst/>
              <a:cxnLst/>
              <a:rect l="l" t="t" r="r" b="b"/>
              <a:pathLst>
                <a:path w="600715" h="600715">
                  <a:moveTo>
                    <a:pt x="0" y="0"/>
                  </a:moveTo>
                  <a:lnTo>
                    <a:pt x="600715" y="0"/>
                  </a:lnTo>
                  <a:lnTo>
                    <a:pt x="600715" y="600716"/>
                  </a:lnTo>
                  <a:lnTo>
                    <a:pt x="0" y="60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 cstate="print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2158579"/>
              <a:ext cx="2312933" cy="45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3"/>
                </a:lnSpc>
              </a:pPr>
              <a:r>
                <a:rPr lang="en-US" sz="2615">
                  <a:solidFill>
                    <a:srgbClr val="FFB303"/>
                  </a:solidFill>
                  <a:latin typeface="CS Gordon Serif"/>
                </a:rPr>
                <a:t>IBS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60003" y="6041510"/>
            <a:ext cx="2305315" cy="2299552"/>
            <a:chOff x="0" y="0"/>
            <a:chExt cx="3073753" cy="3066069"/>
          </a:xfrm>
        </p:grpSpPr>
        <p:sp>
          <p:nvSpPr>
            <p:cNvPr id="47" name="Freeform 47"/>
            <p:cNvSpPr/>
            <p:nvPr/>
          </p:nvSpPr>
          <p:spPr>
            <a:xfrm>
              <a:off x="525780" y="545347"/>
              <a:ext cx="2112527" cy="2048591"/>
            </a:xfrm>
            <a:custGeom>
              <a:avLst/>
              <a:gdLst/>
              <a:ahLst/>
              <a:cxnLst/>
              <a:rect l="l" t="t" r="r" b="b"/>
              <a:pathLst>
                <a:path w="2112527" h="2048591">
                  <a:moveTo>
                    <a:pt x="0" y="0"/>
                  </a:moveTo>
                  <a:lnTo>
                    <a:pt x="2112527" y="0"/>
                  </a:lnTo>
                  <a:lnTo>
                    <a:pt x="2112527" y="2048591"/>
                  </a:lnTo>
                  <a:lnTo>
                    <a:pt x="0" y="204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t="-1238" b="-123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0"/>
              <a:ext cx="3073753" cy="3066069"/>
            </a:xfrm>
            <a:custGeom>
              <a:avLst/>
              <a:gdLst/>
              <a:ahLst/>
              <a:cxnLst/>
              <a:rect l="l" t="t" r="r" b="b"/>
              <a:pathLst>
                <a:path w="3073753" h="3066069">
                  <a:moveTo>
                    <a:pt x="0" y="0"/>
                  </a:moveTo>
                  <a:lnTo>
                    <a:pt x="3073753" y="0"/>
                  </a:lnTo>
                  <a:lnTo>
                    <a:pt x="3073753" y="3066069"/>
                  </a:lnTo>
                  <a:lnTo>
                    <a:pt x="0" y="3066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743439" y="739597"/>
              <a:ext cx="1586876" cy="1586876"/>
            </a:xfrm>
            <a:custGeom>
              <a:avLst/>
              <a:gdLst/>
              <a:ahLst/>
              <a:cxnLst/>
              <a:rect l="l" t="t" r="r" b="b"/>
              <a:pathLst>
                <a:path w="1586876" h="1586876">
                  <a:moveTo>
                    <a:pt x="0" y="0"/>
                  </a:moveTo>
                  <a:lnTo>
                    <a:pt x="1586875" y="0"/>
                  </a:lnTo>
                  <a:lnTo>
                    <a:pt x="1586875" y="1586875"/>
                  </a:lnTo>
                  <a:lnTo>
                    <a:pt x="0" y="158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print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743439" y="703723"/>
              <a:ext cx="1586876" cy="1571007"/>
            </a:xfrm>
            <a:custGeom>
              <a:avLst/>
              <a:gdLst/>
              <a:ahLst/>
              <a:cxnLst/>
              <a:rect l="l" t="t" r="r" b="b"/>
              <a:pathLst>
                <a:path w="1586876" h="1571007">
                  <a:moveTo>
                    <a:pt x="0" y="0"/>
                  </a:moveTo>
                  <a:lnTo>
                    <a:pt x="1586875" y="0"/>
                  </a:lnTo>
                  <a:lnTo>
                    <a:pt x="1586875" y="1571007"/>
                  </a:lnTo>
                  <a:lnTo>
                    <a:pt x="0" y="1571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print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150586" y="1167113"/>
              <a:ext cx="1009348" cy="550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41"/>
                </a:lnSpc>
              </a:pPr>
              <a:r>
                <a:rPr lang="en-US" sz="2458">
                  <a:solidFill>
                    <a:srgbClr val="000000"/>
                  </a:solidFill>
                  <a:latin typeface="Archivo Black"/>
                </a:rPr>
                <a:t>IPI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-190745" y="13035354"/>
            <a:ext cx="7902247" cy="1301555"/>
            <a:chOff x="0" y="0"/>
            <a:chExt cx="10536330" cy="1735406"/>
          </a:xfrm>
        </p:grpSpPr>
        <p:sp>
          <p:nvSpPr>
            <p:cNvPr id="53" name="Freeform 53"/>
            <p:cNvSpPr/>
            <p:nvPr/>
          </p:nvSpPr>
          <p:spPr>
            <a:xfrm>
              <a:off x="0" y="225333"/>
              <a:ext cx="687083" cy="1510073"/>
            </a:xfrm>
            <a:custGeom>
              <a:avLst/>
              <a:gdLst/>
              <a:ahLst/>
              <a:cxnLst/>
              <a:rect l="l" t="t" r="r" b="b"/>
              <a:pathLst>
                <a:path w="687083" h="1510073">
                  <a:moveTo>
                    <a:pt x="0" y="0"/>
                  </a:moveTo>
                  <a:lnTo>
                    <a:pt x="687083" y="0"/>
                  </a:lnTo>
                  <a:lnTo>
                    <a:pt x="687083" y="1510073"/>
                  </a:lnTo>
                  <a:lnTo>
                    <a:pt x="0" y="1510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 cstate="print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9849247" y="225333"/>
              <a:ext cx="687083" cy="1510073"/>
            </a:xfrm>
            <a:custGeom>
              <a:avLst/>
              <a:gdLst/>
              <a:ahLst/>
              <a:cxnLst/>
              <a:rect l="l" t="t" r="r" b="b"/>
              <a:pathLst>
                <a:path w="687083" h="1510073">
                  <a:moveTo>
                    <a:pt x="0" y="0"/>
                  </a:moveTo>
                  <a:lnTo>
                    <a:pt x="687083" y="0"/>
                  </a:lnTo>
                  <a:lnTo>
                    <a:pt x="687083" y="1510073"/>
                  </a:lnTo>
                  <a:lnTo>
                    <a:pt x="0" y="1510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 cstate="print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Freeform 55"/>
            <p:cNvSpPr/>
            <p:nvPr/>
          </p:nvSpPr>
          <p:spPr>
            <a:xfrm rot="2582100">
              <a:off x="4640284" y="289610"/>
              <a:ext cx="1304583" cy="1156187"/>
            </a:xfrm>
            <a:custGeom>
              <a:avLst/>
              <a:gdLst/>
              <a:ahLst/>
              <a:cxnLst/>
              <a:rect l="l" t="t" r="r" b="b"/>
              <a:pathLst>
                <a:path w="1304583" h="1156187">
                  <a:moveTo>
                    <a:pt x="0" y="0"/>
                  </a:moveTo>
                  <a:lnTo>
                    <a:pt x="1304584" y="0"/>
                  </a:lnTo>
                  <a:lnTo>
                    <a:pt x="1304584" y="1156187"/>
                  </a:lnTo>
                  <a:lnTo>
                    <a:pt x="0" y="1156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 cstate="print">
                <a:extLst>
                  <a:ext uri="{96DAC541-7B7A-43D3-8B79-37D633B846F1}">
                    <asvg:svgBlip xmlns:asvg="http://schemas.microsoft.com/office/drawing/2016/SVG/main" xmlns="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783213" y="15710199"/>
            <a:ext cx="2570167" cy="565333"/>
            <a:chOff x="0" y="0"/>
            <a:chExt cx="913837" cy="31105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913837" cy="311055"/>
            </a:xfrm>
            <a:custGeom>
              <a:avLst/>
              <a:gdLst/>
              <a:ahLst/>
              <a:cxnLst/>
              <a:rect l="l" t="t" r="r" b="b"/>
              <a:pathLst>
                <a:path w="913837" h="311055">
                  <a:moveTo>
                    <a:pt x="0" y="0"/>
                  </a:moveTo>
                  <a:lnTo>
                    <a:pt x="913837" y="0"/>
                  </a:lnTo>
                  <a:lnTo>
                    <a:pt x="913837" y="311055"/>
                  </a:lnTo>
                  <a:lnTo>
                    <a:pt x="0" y="311055"/>
                  </a:lnTo>
                  <a:close/>
                </a:path>
              </a:pathLst>
            </a:custGeom>
            <a:solidFill>
              <a:srgbClr val="AD8E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9525"/>
              <a:ext cx="913837" cy="32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Archivo Black"/>
                </a:rPr>
                <a:t>NOVO TRIBUTO</a:t>
              </a:r>
            </a:p>
          </p:txBody>
        </p:sp>
      </p:grpSp>
      <p:sp>
        <p:nvSpPr>
          <p:cNvPr id="59" name="Freeform 59"/>
          <p:cNvSpPr/>
          <p:nvPr/>
        </p:nvSpPr>
        <p:spPr>
          <a:xfrm>
            <a:off x="3614211" y="15653952"/>
            <a:ext cx="757477" cy="504669"/>
          </a:xfrm>
          <a:custGeom>
            <a:avLst/>
            <a:gdLst/>
            <a:ahLst/>
            <a:cxnLst/>
            <a:rect l="l" t="t" r="r" b="b"/>
            <a:pathLst>
              <a:path w="757477" h="504669">
                <a:moveTo>
                  <a:pt x="0" y="0"/>
                </a:moveTo>
                <a:lnTo>
                  <a:pt x="757477" y="0"/>
                </a:lnTo>
                <a:lnTo>
                  <a:pt x="757477" y="504669"/>
                </a:lnTo>
                <a:lnTo>
                  <a:pt x="0" y="5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0" name="Group 60"/>
          <p:cNvGrpSpPr/>
          <p:nvPr/>
        </p:nvGrpSpPr>
        <p:grpSpPr>
          <a:xfrm>
            <a:off x="4543220" y="14555026"/>
            <a:ext cx="2212135" cy="2702521"/>
            <a:chOff x="0" y="0"/>
            <a:chExt cx="2949513" cy="3603362"/>
          </a:xfrm>
        </p:grpSpPr>
        <p:sp>
          <p:nvSpPr>
            <p:cNvPr id="61" name="Freeform 61"/>
            <p:cNvSpPr/>
            <p:nvPr/>
          </p:nvSpPr>
          <p:spPr>
            <a:xfrm>
              <a:off x="409001" y="0"/>
              <a:ext cx="2288662" cy="3193223"/>
            </a:xfrm>
            <a:custGeom>
              <a:avLst/>
              <a:gdLst/>
              <a:ahLst/>
              <a:cxnLst/>
              <a:rect l="l" t="t" r="r" b="b"/>
              <a:pathLst>
                <a:path w="2288662" h="3193223">
                  <a:moveTo>
                    <a:pt x="0" y="0"/>
                  </a:moveTo>
                  <a:lnTo>
                    <a:pt x="2288662" y="0"/>
                  </a:lnTo>
                  <a:lnTo>
                    <a:pt x="2288662" y="3193223"/>
                  </a:lnTo>
                  <a:lnTo>
                    <a:pt x="0" y="3193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2415" t="-3370" r="-2089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590851" y="208183"/>
              <a:ext cx="1949167" cy="2776858"/>
            </a:xfrm>
            <a:custGeom>
              <a:avLst/>
              <a:gdLst/>
              <a:ahLst/>
              <a:cxnLst/>
              <a:rect l="l" t="t" r="r" b="b"/>
              <a:pathLst>
                <a:path w="1949167" h="2776858">
                  <a:moveTo>
                    <a:pt x="0" y="0"/>
                  </a:moveTo>
                  <a:lnTo>
                    <a:pt x="1949167" y="0"/>
                  </a:lnTo>
                  <a:lnTo>
                    <a:pt x="1949167" y="2776858"/>
                  </a:lnTo>
                  <a:lnTo>
                    <a:pt x="0" y="277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925" r="-925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873295" y="629663"/>
              <a:ext cx="1384278" cy="1384278"/>
            </a:xfrm>
            <a:custGeom>
              <a:avLst/>
              <a:gdLst/>
              <a:ahLst/>
              <a:cxnLst/>
              <a:rect l="l" t="t" r="r" b="b"/>
              <a:pathLst>
                <a:path w="1384278" h="1384278">
                  <a:moveTo>
                    <a:pt x="0" y="0"/>
                  </a:moveTo>
                  <a:lnTo>
                    <a:pt x="1384278" y="0"/>
                  </a:lnTo>
                  <a:lnTo>
                    <a:pt x="1384278" y="1384278"/>
                  </a:lnTo>
                  <a:lnTo>
                    <a:pt x="0" y="1384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 cstate="print">
                <a:extLst>
                  <a:ext uri="{96DAC541-7B7A-43D3-8B79-37D633B846F1}">
                    <asvg:svgBlip xmlns:asvg="http://schemas.microsoft.com/office/drawing/2016/SVG/main" xmlns="" r:embed="rId3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1319405" y="1158997"/>
              <a:ext cx="417910" cy="417910"/>
            </a:xfrm>
            <a:custGeom>
              <a:avLst/>
              <a:gdLst/>
              <a:ahLst/>
              <a:cxnLst/>
              <a:rect l="l" t="t" r="r" b="b"/>
              <a:pathLst>
                <a:path w="417910" h="417910">
                  <a:moveTo>
                    <a:pt x="0" y="0"/>
                  </a:moveTo>
                  <a:lnTo>
                    <a:pt x="417909" y="0"/>
                  </a:lnTo>
                  <a:lnTo>
                    <a:pt x="417909" y="417909"/>
                  </a:lnTo>
                  <a:lnTo>
                    <a:pt x="0" y="417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 cstate="print">
                <a:extLst>
                  <a:ext uri="{96DAC541-7B7A-43D3-8B79-37D633B846F1}">
                    <asvg:svgBlip xmlns:asvg="http://schemas.microsoft.com/office/drawing/2016/SVG/main" xmlns="" r:embed="rId3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409001" y="2224575"/>
              <a:ext cx="2312866" cy="451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3"/>
                </a:lnSpc>
              </a:pPr>
              <a:r>
                <a:rPr lang="en-US" sz="2615">
                  <a:solidFill>
                    <a:srgbClr val="FFB303"/>
                  </a:solidFill>
                  <a:latin typeface="CS Gordon Serif"/>
                </a:rPr>
                <a:t>IS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3316467"/>
              <a:ext cx="2949513" cy="286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3"/>
                </a:lnSpc>
              </a:pPr>
              <a:r>
                <a:rPr lang="en-US" sz="1484">
                  <a:solidFill>
                    <a:srgbClr val="C6CFD4"/>
                  </a:solidFill>
                  <a:latin typeface="Montserrat Bold Italics"/>
                </a:rPr>
                <a:t>Imposto Seletivo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1077179" y="1624018"/>
            <a:ext cx="5419230" cy="669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4980">
                <a:solidFill>
                  <a:srgbClr val="F0F0F0"/>
                </a:solidFill>
                <a:latin typeface="Antonio Ultra-Bold"/>
              </a:rPr>
              <a:t>Mudanças Previstas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634907" y="18204088"/>
            <a:ext cx="235018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00" b="1" dirty="0" smtClean="0">
                <a:solidFill>
                  <a:srgbClr val="FFFF00"/>
                </a:solidFill>
                <a:latin typeface="Freestyle Script" pitchFamily="66" charset="0"/>
              </a:rPr>
              <a:t>VSR – CONTABILIDADE</a:t>
            </a:r>
          </a:p>
          <a:p>
            <a:pPr algn="ctr">
              <a:lnSpc>
                <a:spcPts val="2304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1600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1600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0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</a:p>
          <a:p>
            <a:pPr algn="ctr">
              <a:lnSpc>
                <a:spcPts val="1677"/>
              </a:lnSpc>
            </a:pPr>
            <a:endParaRPr lang="en-US" sz="1568" dirty="0">
              <a:solidFill>
                <a:srgbClr val="EBEBEB"/>
              </a:solidFill>
              <a:latin typeface="Glacial Indifference Bold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1564911" y="5383087"/>
            <a:ext cx="1048345" cy="31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2"/>
              </a:lnSpc>
            </a:pPr>
            <a:r>
              <a:rPr lang="en-US" sz="1737">
                <a:solidFill>
                  <a:srgbClr val="000000"/>
                </a:solidFill>
                <a:latin typeface="Archivo Black"/>
              </a:rPr>
              <a:t>COFINS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576523" y="12106349"/>
            <a:ext cx="2212199" cy="41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3"/>
              </a:lnSpc>
            </a:pPr>
            <a:r>
              <a:rPr lang="en-US" sz="1485">
                <a:solidFill>
                  <a:srgbClr val="C6CFD4"/>
                </a:solidFill>
                <a:latin typeface="Montserrat Bold Italics"/>
              </a:rPr>
              <a:t>I</a:t>
            </a:r>
            <a:r>
              <a:rPr lang="en-US" sz="1485">
                <a:solidFill>
                  <a:srgbClr val="CFCFCF"/>
                </a:solidFill>
                <a:latin typeface="Montserrat Bold Italics"/>
              </a:rPr>
              <a:t>mposto sobre </a:t>
            </a:r>
          </a:p>
          <a:p>
            <a:pPr algn="ctr">
              <a:lnSpc>
                <a:spcPts val="1633"/>
              </a:lnSpc>
            </a:pPr>
            <a:r>
              <a:rPr lang="en-US" sz="1485">
                <a:solidFill>
                  <a:srgbClr val="CFCFCF"/>
                </a:solidFill>
                <a:latin typeface="Montserrat Bold Italics"/>
              </a:rPr>
              <a:t>Bens e Serviços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-164330" y="7884854"/>
            <a:ext cx="7902247" cy="1301555"/>
            <a:chOff x="0" y="0"/>
            <a:chExt cx="10536330" cy="1735406"/>
          </a:xfrm>
        </p:grpSpPr>
        <p:sp>
          <p:nvSpPr>
            <p:cNvPr id="73" name="Freeform 73"/>
            <p:cNvSpPr/>
            <p:nvPr/>
          </p:nvSpPr>
          <p:spPr>
            <a:xfrm>
              <a:off x="0" y="225333"/>
              <a:ext cx="687083" cy="1510073"/>
            </a:xfrm>
            <a:custGeom>
              <a:avLst/>
              <a:gdLst/>
              <a:ahLst/>
              <a:cxnLst/>
              <a:rect l="l" t="t" r="r" b="b"/>
              <a:pathLst>
                <a:path w="687083" h="1510073">
                  <a:moveTo>
                    <a:pt x="0" y="0"/>
                  </a:moveTo>
                  <a:lnTo>
                    <a:pt x="687083" y="0"/>
                  </a:lnTo>
                  <a:lnTo>
                    <a:pt x="687083" y="1510073"/>
                  </a:lnTo>
                  <a:lnTo>
                    <a:pt x="0" y="1510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 cstate="print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9849247" y="225333"/>
              <a:ext cx="687083" cy="1510073"/>
            </a:xfrm>
            <a:custGeom>
              <a:avLst/>
              <a:gdLst/>
              <a:ahLst/>
              <a:cxnLst/>
              <a:rect l="l" t="t" r="r" b="b"/>
              <a:pathLst>
                <a:path w="687083" h="1510073">
                  <a:moveTo>
                    <a:pt x="0" y="0"/>
                  </a:moveTo>
                  <a:lnTo>
                    <a:pt x="687083" y="0"/>
                  </a:lnTo>
                  <a:lnTo>
                    <a:pt x="687083" y="1510073"/>
                  </a:lnTo>
                  <a:lnTo>
                    <a:pt x="0" y="1510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 cstate="print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Freeform 75"/>
            <p:cNvSpPr/>
            <p:nvPr/>
          </p:nvSpPr>
          <p:spPr>
            <a:xfrm rot="2582100">
              <a:off x="4640284" y="289610"/>
              <a:ext cx="1304583" cy="1156187"/>
            </a:xfrm>
            <a:custGeom>
              <a:avLst/>
              <a:gdLst/>
              <a:ahLst/>
              <a:cxnLst/>
              <a:rect l="l" t="t" r="r" b="b"/>
              <a:pathLst>
                <a:path w="1304583" h="1156187">
                  <a:moveTo>
                    <a:pt x="0" y="0"/>
                  </a:moveTo>
                  <a:lnTo>
                    <a:pt x="1304584" y="0"/>
                  </a:lnTo>
                  <a:lnTo>
                    <a:pt x="1304584" y="1156187"/>
                  </a:lnTo>
                  <a:lnTo>
                    <a:pt x="0" y="1156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 cstate="print">
                <a:extLst>
                  <a:ext uri="{96DAC541-7B7A-43D3-8B79-37D633B846F1}">
                    <asvg:svgBlip xmlns:asvg="http://schemas.microsoft.com/office/drawing/2016/SVG/main" xmlns="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758306" y="16545035"/>
            <a:ext cx="2581879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3"/>
              </a:lnSpc>
            </a:pPr>
            <a:r>
              <a:rPr lang="en-US" sz="1485" dirty="0" err="1">
                <a:solidFill>
                  <a:srgbClr val="C6CFD4"/>
                </a:solidFill>
                <a:latin typeface="Montserrat"/>
              </a:rPr>
              <a:t>Imposto</a:t>
            </a:r>
            <a:r>
              <a:rPr lang="en-US" sz="1485" dirty="0">
                <a:solidFill>
                  <a:srgbClr val="C6CFD4"/>
                </a:solidFill>
                <a:latin typeface="Montserrat"/>
              </a:rPr>
              <a:t> com o </a:t>
            </a:r>
            <a:r>
              <a:rPr lang="en-US" sz="1485" dirty="0" err="1">
                <a:solidFill>
                  <a:srgbClr val="C6CFD4"/>
                </a:solidFill>
                <a:latin typeface="Montserrat"/>
              </a:rPr>
              <a:t>intuito</a:t>
            </a:r>
            <a:r>
              <a:rPr lang="en-US" sz="1485" dirty="0">
                <a:solidFill>
                  <a:srgbClr val="C6CFD4"/>
                </a:solidFill>
                <a:latin typeface="Montserrat"/>
              </a:rPr>
              <a:t> de </a:t>
            </a:r>
            <a:r>
              <a:rPr lang="en-US" sz="1485" dirty="0" err="1">
                <a:solidFill>
                  <a:srgbClr val="C6CFD4"/>
                </a:solidFill>
                <a:latin typeface="Montserrat"/>
              </a:rPr>
              <a:t>desincentivar</a:t>
            </a:r>
            <a:r>
              <a:rPr lang="en-US" sz="1485" dirty="0">
                <a:solidFill>
                  <a:srgbClr val="C6CFD4"/>
                </a:solidFill>
                <a:latin typeface="Montserrat"/>
              </a:rPr>
              <a:t> o </a:t>
            </a:r>
            <a:r>
              <a:rPr lang="en-US" sz="1485" dirty="0" err="1">
                <a:solidFill>
                  <a:srgbClr val="C6CFD4"/>
                </a:solidFill>
                <a:latin typeface="Montserrat"/>
              </a:rPr>
              <a:t>consumo</a:t>
            </a:r>
            <a:r>
              <a:rPr lang="en-US" sz="1485" dirty="0">
                <a:solidFill>
                  <a:srgbClr val="C6CFD4"/>
                </a:solidFill>
                <a:latin typeface="Montserrat"/>
              </a:rPr>
              <a:t> de </a:t>
            </a:r>
            <a:r>
              <a:rPr lang="en-US" sz="1485" dirty="0" err="1">
                <a:solidFill>
                  <a:srgbClr val="C6CFD4"/>
                </a:solidFill>
                <a:latin typeface="Montserrat"/>
              </a:rPr>
              <a:t>determinados</a:t>
            </a:r>
            <a:r>
              <a:rPr lang="en-US" sz="1485" dirty="0">
                <a:solidFill>
                  <a:srgbClr val="C6CFD4"/>
                </a:solidFill>
                <a:latin typeface="Montserrat"/>
              </a:rPr>
              <a:t> </a:t>
            </a:r>
            <a:r>
              <a:rPr lang="en-US" sz="1485" dirty="0" err="1">
                <a:solidFill>
                  <a:srgbClr val="C6CFD4"/>
                </a:solidFill>
                <a:latin typeface="Montserrat"/>
              </a:rPr>
              <a:t>Produtos</a:t>
            </a:r>
            <a:r>
              <a:rPr lang="en-US" sz="1485" dirty="0">
                <a:solidFill>
                  <a:srgbClr val="C6CFD4"/>
                </a:solidFill>
                <a:latin typeface="Montserrat"/>
              </a:rPr>
              <a:t> </a:t>
            </a:r>
            <a:r>
              <a:rPr lang="en-US" sz="1485" dirty="0" err="1">
                <a:solidFill>
                  <a:srgbClr val="C6CFD4"/>
                </a:solidFill>
                <a:latin typeface="Montserrat"/>
              </a:rPr>
              <a:t>como</a:t>
            </a:r>
            <a:r>
              <a:rPr lang="en-US" sz="1485" dirty="0">
                <a:solidFill>
                  <a:srgbClr val="C6CFD4"/>
                </a:solidFill>
                <a:latin typeface="Montserrat"/>
              </a:rPr>
              <a:t> </a:t>
            </a:r>
            <a:r>
              <a:rPr lang="en-US" sz="1485" dirty="0" err="1">
                <a:solidFill>
                  <a:srgbClr val="C6CFD4"/>
                </a:solidFill>
                <a:latin typeface="Montserrat"/>
              </a:rPr>
              <a:t>Cigarros</a:t>
            </a:r>
            <a:r>
              <a:rPr lang="en-US" sz="1485" dirty="0">
                <a:solidFill>
                  <a:srgbClr val="C6CFD4"/>
                </a:solidFill>
                <a:latin typeface="Montserrat"/>
              </a:rPr>
              <a:t>, </a:t>
            </a:r>
            <a:r>
              <a:rPr lang="en-US" sz="1485" dirty="0" err="1">
                <a:solidFill>
                  <a:srgbClr val="C6CFD4"/>
                </a:solidFill>
                <a:latin typeface="Montserrat"/>
              </a:rPr>
              <a:t>Bebidas</a:t>
            </a:r>
            <a:r>
              <a:rPr lang="en-US" sz="1485" dirty="0">
                <a:solidFill>
                  <a:srgbClr val="C6CFD4"/>
                </a:solidFill>
                <a:latin typeface="Montserrat"/>
              </a:rPr>
              <a:t> entre outros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98988" cy="19506645"/>
          </a:xfrm>
          <a:custGeom>
            <a:avLst/>
            <a:gdLst/>
            <a:ahLst/>
            <a:cxnLst/>
            <a:rect l="l" t="t" r="r" b="b"/>
            <a:pathLst>
              <a:path w="7798988" h="19506645">
                <a:moveTo>
                  <a:pt x="0" y="0"/>
                </a:moveTo>
                <a:lnTo>
                  <a:pt x="7798988" y="0"/>
                </a:lnTo>
                <a:lnTo>
                  <a:pt x="7798988" y="19506645"/>
                </a:lnTo>
                <a:lnTo>
                  <a:pt x="0" y="1950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88280" y="3649740"/>
            <a:ext cx="1177798" cy="1162808"/>
          </a:xfrm>
          <a:custGeom>
            <a:avLst/>
            <a:gdLst/>
            <a:ahLst/>
            <a:cxnLst/>
            <a:rect l="l" t="t" r="r" b="b"/>
            <a:pathLst>
              <a:path w="1177798" h="1162808">
                <a:moveTo>
                  <a:pt x="0" y="0"/>
                </a:moveTo>
                <a:lnTo>
                  <a:pt x="1177798" y="0"/>
                </a:lnTo>
                <a:lnTo>
                  <a:pt x="1177798" y="1162808"/>
                </a:lnTo>
                <a:lnTo>
                  <a:pt x="0" y="116280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764092" y="3985569"/>
            <a:ext cx="3121241" cy="50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370">
                <a:solidFill>
                  <a:srgbClr val="FFFFFF"/>
                </a:solidFill>
                <a:latin typeface="Source Sans Pro Bold"/>
              </a:rPr>
              <a:t>Regra Única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2542" y="7201567"/>
            <a:ext cx="4153905" cy="50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370">
                <a:solidFill>
                  <a:srgbClr val="FFFFFF"/>
                </a:solidFill>
                <a:latin typeface="Source Sans Pro Bold"/>
              </a:rPr>
              <a:t>Crédito Irrestrito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3500681"/>
            <a:ext cx="687902" cy="131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667">
                <a:solidFill>
                  <a:srgbClr val="A3CACB"/>
                </a:solidFill>
                <a:latin typeface="Source Sans Pro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6789041"/>
            <a:ext cx="1002092" cy="131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667">
                <a:solidFill>
                  <a:srgbClr val="A3CACB"/>
                </a:solidFill>
                <a:latin typeface="Source Sans Pro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5008563"/>
            <a:ext cx="6096000" cy="136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96"/>
              </a:lnSpc>
            </a:pPr>
            <a:r>
              <a:rPr lang="en-US" sz="1926" dirty="0">
                <a:solidFill>
                  <a:srgbClr val="FFFFFF"/>
                </a:solidFill>
                <a:latin typeface="Source Sans Pro"/>
              </a:rPr>
              <a:t>Com a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Reforma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Tributária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as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Vendas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Prestações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de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Serviços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terão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regra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única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para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todo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Brasil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,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não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havendo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mais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diferença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de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tributação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de um Estado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ou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Município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para o outro.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8262833"/>
            <a:ext cx="6096000" cy="136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96"/>
              </a:lnSpc>
            </a:pPr>
            <a:r>
              <a:rPr lang="en-US" sz="1926" dirty="0">
                <a:solidFill>
                  <a:srgbClr val="FFFFFF"/>
                </a:solidFill>
                <a:latin typeface="Source Sans Pro"/>
              </a:rPr>
              <a:t>As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empresas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se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creditarão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de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todas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as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aquisições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de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produtos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Serviços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que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vierem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a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comprar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contratar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independente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se o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Produto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ou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o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Serviço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será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utilizado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como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Insumo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,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na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Venda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ou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na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Prestação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de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Serviços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17301" y="10503901"/>
            <a:ext cx="4496798" cy="50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370">
                <a:solidFill>
                  <a:srgbClr val="FFFFFF"/>
                </a:solidFill>
                <a:latin typeface="Source Sans Pro Bold"/>
              </a:rPr>
              <a:t>Alíquotas Padronizadas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10032547"/>
            <a:ext cx="1002092" cy="131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667">
                <a:solidFill>
                  <a:srgbClr val="A3CACB"/>
                </a:solidFill>
                <a:latin typeface="Source Sans Pro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000" y="11506339"/>
            <a:ext cx="6096000" cy="136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96"/>
              </a:lnSpc>
            </a:pP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Haverá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uma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maior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padronização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nas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Alíquotas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a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serem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pagas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pelas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empresas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, salvo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algumas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exceções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.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Hoje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produtos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similares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possuem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tributação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completamente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diferentes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8114" y="13592085"/>
            <a:ext cx="4959886" cy="50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370">
                <a:solidFill>
                  <a:srgbClr val="FFFFFF"/>
                </a:solidFill>
                <a:latin typeface="Source Sans Pro Bold"/>
              </a:rPr>
              <a:t>De quem é o Tributo?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2000" y="13315076"/>
            <a:ext cx="1002092" cy="131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667">
                <a:solidFill>
                  <a:srgbClr val="A3CACB"/>
                </a:solidFill>
                <a:latin typeface="Source Sans Pro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2000" y="14788867"/>
            <a:ext cx="6096000" cy="240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96"/>
              </a:lnSpc>
            </a:pPr>
            <a:r>
              <a:rPr lang="en-US" sz="1926" dirty="0">
                <a:solidFill>
                  <a:srgbClr val="FFFFFF"/>
                </a:solidFill>
                <a:latin typeface="Source Sans Pro"/>
              </a:rPr>
              <a:t>Com a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Reforma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Tributária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acabará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a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incerteza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se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determinada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operação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é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Comércio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ou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Serviço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, se o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tributo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pertence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ao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Estado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ou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ao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Município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.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Além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disso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, o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tributo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passa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a ser para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onde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o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Serviço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ou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Mercadoria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será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consumida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(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destino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) 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não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mais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na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origem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como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é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hoje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.</a:t>
            </a:r>
          </a:p>
          <a:p>
            <a:pPr algn="just">
              <a:lnSpc>
                <a:spcPts val="2696"/>
              </a:lnSpc>
            </a:pPr>
            <a:r>
              <a:rPr lang="en-US" sz="1926" dirty="0">
                <a:solidFill>
                  <a:srgbClr val="FFFFFF"/>
                </a:solidFill>
                <a:latin typeface="Source Sans Pro"/>
              </a:rPr>
              <a:t>A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divisão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dos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tributos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se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dará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através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de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Conselho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926" dirty="0" err="1">
                <a:solidFill>
                  <a:srgbClr val="FFFFFF"/>
                </a:solidFill>
                <a:latin typeface="Source Sans Pro"/>
              </a:rPr>
              <a:t>Federativo</a:t>
            </a:r>
            <a:r>
              <a:rPr lang="en-US" sz="1926" dirty="0">
                <a:solidFill>
                  <a:srgbClr val="FFFFFF"/>
                </a:solidFill>
                <a:latin typeface="Source Sans Pro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7179" y="1624018"/>
            <a:ext cx="5419230" cy="66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4980">
                <a:solidFill>
                  <a:srgbClr val="F0F0F0"/>
                </a:solidFill>
                <a:latin typeface="Antonio Ultra-Bold"/>
              </a:rPr>
              <a:t>Mudanças Previstas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20" name="Freeform 20"/>
          <p:cNvSpPr/>
          <p:nvPr/>
        </p:nvSpPr>
        <p:spPr>
          <a:xfrm rot="5238860">
            <a:off x="468820" y="3649740"/>
            <a:ext cx="1177798" cy="1162808"/>
          </a:xfrm>
          <a:custGeom>
            <a:avLst/>
            <a:gdLst/>
            <a:ahLst/>
            <a:cxnLst/>
            <a:rect l="l" t="t" r="r" b="b"/>
            <a:pathLst>
              <a:path w="1177798" h="1162808">
                <a:moveTo>
                  <a:pt x="0" y="0"/>
                </a:moveTo>
                <a:lnTo>
                  <a:pt x="1177798" y="0"/>
                </a:lnTo>
                <a:lnTo>
                  <a:pt x="1177798" y="1162808"/>
                </a:lnTo>
                <a:lnTo>
                  <a:pt x="0" y="116280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488280" y="6904009"/>
            <a:ext cx="1177798" cy="1162808"/>
          </a:xfrm>
          <a:custGeom>
            <a:avLst/>
            <a:gdLst/>
            <a:ahLst/>
            <a:cxnLst/>
            <a:rect l="l" t="t" r="r" b="b"/>
            <a:pathLst>
              <a:path w="1177798" h="1162808">
                <a:moveTo>
                  <a:pt x="0" y="0"/>
                </a:moveTo>
                <a:lnTo>
                  <a:pt x="1177798" y="0"/>
                </a:lnTo>
                <a:lnTo>
                  <a:pt x="1177798" y="1162808"/>
                </a:lnTo>
                <a:lnTo>
                  <a:pt x="0" y="116280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 rot="5238860">
            <a:off x="468820" y="6904009"/>
            <a:ext cx="1177798" cy="1162808"/>
          </a:xfrm>
          <a:custGeom>
            <a:avLst/>
            <a:gdLst/>
            <a:ahLst/>
            <a:cxnLst/>
            <a:rect l="l" t="t" r="r" b="b"/>
            <a:pathLst>
              <a:path w="1177798" h="1162808">
                <a:moveTo>
                  <a:pt x="0" y="0"/>
                </a:moveTo>
                <a:lnTo>
                  <a:pt x="1177798" y="0"/>
                </a:lnTo>
                <a:lnTo>
                  <a:pt x="1177798" y="1162808"/>
                </a:lnTo>
                <a:lnTo>
                  <a:pt x="0" y="116280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443702" y="10168072"/>
            <a:ext cx="1177798" cy="1162808"/>
          </a:xfrm>
          <a:custGeom>
            <a:avLst/>
            <a:gdLst/>
            <a:ahLst/>
            <a:cxnLst/>
            <a:rect l="l" t="t" r="r" b="b"/>
            <a:pathLst>
              <a:path w="1177798" h="1162808">
                <a:moveTo>
                  <a:pt x="0" y="0"/>
                </a:moveTo>
                <a:lnTo>
                  <a:pt x="1177798" y="0"/>
                </a:lnTo>
                <a:lnTo>
                  <a:pt x="1177798" y="1162808"/>
                </a:lnTo>
                <a:lnTo>
                  <a:pt x="0" y="116280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 rot="5238860">
            <a:off x="424242" y="10168072"/>
            <a:ext cx="1177798" cy="1162808"/>
          </a:xfrm>
          <a:custGeom>
            <a:avLst/>
            <a:gdLst/>
            <a:ahLst/>
            <a:cxnLst/>
            <a:rect l="l" t="t" r="r" b="b"/>
            <a:pathLst>
              <a:path w="1177798" h="1162808">
                <a:moveTo>
                  <a:pt x="0" y="0"/>
                </a:moveTo>
                <a:lnTo>
                  <a:pt x="1177798" y="0"/>
                </a:lnTo>
                <a:lnTo>
                  <a:pt x="1177798" y="1162808"/>
                </a:lnTo>
                <a:lnTo>
                  <a:pt x="0" y="116280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536512" y="13392969"/>
            <a:ext cx="1177798" cy="1162808"/>
          </a:xfrm>
          <a:custGeom>
            <a:avLst/>
            <a:gdLst/>
            <a:ahLst/>
            <a:cxnLst/>
            <a:rect l="l" t="t" r="r" b="b"/>
            <a:pathLst>
              <a:path w="1177798" h="1162808">
                <a:moveTo>
                  <a:pt x="0" y="0"/>
                </a:moveTo>
                <a:lnTo>
                  <a:pt x="1177798" y="0"/>
                </a:lnTo>
                <a:lnTo>
                  <a:pt x="1177798" y="1162808"/>
                </a:lnTo>
                <a:lnTo>
                  <a:pt x="0" y="116280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 rot="5238860">
            <a:off x="517052" y="13392969"/>
            <a:ext cx="1177798" cy="1162808"/>
          </a:xfrm>
          <a:custGeom>
            <a:avLst/>
            <a:gdLst/>
            <a:ahLst/>
            <a:cxnLst/>
            <a:rect l="l" t="t" r="r" b="b"/>
            <a:pathLst>
              <a:path w="1177798" h="1162808">
                <a:moveTo>
                  <a:pt x="0" y="0"/>
                </a:moveTo>
                <a:lnTo>
                  <a:pt x="1177798" y="0"/>
                </a:lnTo>
                <a:lnTo>
                  <a:pt x="1177798" y="1162808"/>
                </a:lnTo>
                <a:lnTo>
                  <a:pt x="0" y="116280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AutoShape 27"/>
          <p:cNvSpPr/>
          <p:nvPr/>
        </p:nvSpPr>
        <p:spPr>
          <a:xfrm>
            <a:off x="3169316" y="2614670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rot="3918017">
            <a:off x="5334000" y="16000570"/>
            <a:ext cx="3048000" cy="4574859"/>
          </a:xfrm>
          <a:custGeom>
            <a:avLst/>
            <a:gdLst/>
            <a:ahLst/>
            <a:cxnLst/>
            <a:rect l="l" t="t" r="r" b="b"/>
            <a:pathLst>
              <a:path w="3048000" h="4574859">
                <a:moveTo>
                  <a:pt x="0" y="0"/>
                </a:moveTo>
                <a:lnTo>
                  <a:pt x="3048000" y="0"/>
                </a:lnTo>
                <a:lnTo>
                  <a:pt x="3048000" y="4574860"/>
                </a:lnTo>
                <a:lnTo>
                  <a:pt x="0" y="457486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AutoShape 29"/>
          <p:cNvSpPr/>
          <p:nvPr/>
        </p:nvSpPr>
        <p:spPr>
          <a:xfrm>
            <a:off x="3087476" y="17951676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0" name="TextBox 30"/>
          <p:cNvSpPr txBox="1"/>
          <p:nvPr/>
        </p:nvSpPr>
        <p:spPr>
          <a:xfrm>
            <a:off x="2634906" y="17454618"/>
            <a:ext cx="2603853" cy="844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00" b="1" dirty="0" smtClean="0">
                <a:solidFill>
                  <a:srgbClr val="FFFF00"/>
                </a:solidFill>
                <a:latin typeface="Freestyle Script" pitchFamily="66" charset="0"/>
              </a:rPr>
              <a:t>VSR – CONTABILIDADE</a:t>
            </a:r>
          </a:p>
          <a:p>
            <a:pPr algn="ctr">
              <a:lnSpc>
                <a:spcPts val="2304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1600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1600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0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  <a:endParaRPr lang="en-US" sz="1000" dirty="0">
              <a:solidFill>
                <a:srgbClr val="FFFF00"/>
              </a:solidFill>
              <a:latin typeface="Agency FB" pitchFamily="34" charset="0"/>
            </a:endParaRPr>
          </a:p>
        </p:txBody>
      </p:sp>
      <p:sp>
        <p:nvSpPr>
          <p:cNvPr id="31" name="Freeform 31"/>
          <p:cNvSpPr/>
          <p:nvPr/>
        </p:nvSpPr>
        <p:spPr>
          <a:xfrm rot="-7712329">
            <a:off x="-1223596" y="-1111117"/>
            <a:ext cx="3048000" cy="4574859"/>
          </a:xfrm>
          <a:custGeom>
            <a:avLst/>
            <a:gdLst/>
            <a:ahLst/>
            <a:cxnLst/>
            <a:rect l="l" t="t" r="r" b="b"/>
            <a:pathLst>
              <a:path w="3048000" h="4574859">
                <a:moveTo>
                  <a:pt x="0" y="0"/>
                </a:moveTo>
                <a:lnTo>
                  <a:pt x="3048000" y="0"/>
                </a:lnTo>
                <a:lnTo>
                  <a:pt x="3048000" y="4574859"/>
                </a:lnTo>
                <a:lnTo>
                  <a:pt x="0" y="457485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98988" cy="19506645"/>
          </a:xfrm>
          <a:custGeom>
            <a:avLst/>
            <a:gdLst/>
            <a:ahLst/>
            <a:cxnLst/>
            <a:rect l="l" t="t" r="r" b="b"/>
            <a:pathLst>
              <a:path w="7798988" h="19506645">
                <a:moveTo>
                  <a:pt x="0" y="0"/>
                </a:moveTo>
                <a:lnTo>
                  <a:pt x="7798988" y="0"/>
                </a:lnTo>
                <a:lnTo>
                  <a:pt x="7798988" y="19506645"/>
                </a:lnTo>
                <a:lnTo>
                  <a:pt x="0" y="1950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548392" y="4406175"/>
            <a:ext cx="4091402" cy="11629102"/>
            <a:chOff x="0" y="0"/>
            <a:chExt cx="5455203" cy="15505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55203" cy="3233448"/>
            </a:xfrm>
            <a:custGeom>
              <a:avLst/>
              <a:gdLst/>
              <a:ahLst/>
              <a:cxnLst/>
              <a:rect l="l" t="t" r="r" b="b"/>
              <a:pathLst>
                <a:path w="5455203" h="3233448">
                  <a:moveTo>
                    <a:pt x="0" y="0"/>
                  </a:moveTo>
                  <a:lnTo>
                    <a:pt x="5455203" y="0"/>
                  </a:lnTo>
                  <a:lnTo>
                    <a:pt x="5455203" y="3233448"/>
                  </a:lnTo>
                  <a:lnTo>
                    <a:pt x="0" y="323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3059809"/>
              <a:ext cx="5455203" cy="3233448"/>
            </a:xfrm>
            <a:custGeom>
              <a:avLst/>
              <a:gdLst/>
              <a:ahLst/>
              <a:cxnLst/>
              <a:rect l="l" t="t" r="r" b="b"/>
              <a:pathLst>
                <a:path w="5455203" h="3233448">
                  <a:moveTo>
                    <a:pt x="0" y="0"/>
                  </a:moveTo>
                  <a:lnTo>
                    <a:pt x="5455203" y="0"/>
                  </a:lnTo>
                  <a:lnTo>
                    <a:pt x="5455203" y="3233448"/>
                  </a:lnTo>
                  <a:lnTo>
                    <a:pt x="0" y="323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print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6130547"/>
              <a:ext cx="5455203" cy="3233448"/>
            </a:xfrm>
            <a:custGeom>
              <a:avLst/>
              <a:gdLst/>
              <a:ahLst/>
              <a:cxnLst/>
              <a:rect l="l" t="t" r="r" b="b"/>
              <a:pathLst>
                <a:path w="5455203" h="3233448">
                  <a:moveTo>
                    <a:pt x="0" y="0"/>
                  </a:moveTo>
                  <a:lnTo>
                    <a:pt x="5455203" y="0"/>
                  </a:lnTo>
                  <a:lnTo>
                    <a:pt x="5455203" y="3233447"/>
                  </a:lnTo>
                  <a:lnTo>
                    <a:pt x="0" y="3233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print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201284"/>
              <a:ext cx="5455203" cy="3233448"/>
            </a:xfrm>
            <a:custGeom>
              <a:avLst/>
              <a:gdLst/>
              <a:ahLst/>
              <a:cxnLst/>
              <a:rect l="l" t="t" r="r" b="b"/>
              <a:pathLst>
                <a:path w="5455203" h="3233448">
                  <a:moveTo>
                    <a:pt x="0" y="0"/>
                  </a:moveTo>
                  <a:lnTo>
                    <a:pt x="5455203" y="0"/>
                  </a:lnTo>
                  <a:lnTo>
                    <a:pt x="5455203" y="3233448"/>
                  </a:lnTo>
                  <a:lnTo>
                    <a:pt x="0" y="323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12272021"/>
              <a:ext cx="5455203" cy="3233448"/>
            </a:xfrm>
            <a:custGeom>
              <a:avLst/>
              <a:gdLst/>
              <a:ahLst/>
              <a:cxnLst/>
              <a:rect l="l" t="t" r="r" b="b"/>
              <a:pathLst>
                <a:path w="5455203" h="3233448">
                  <a:moveTo>
                    <a:pt x="0" y="0"/>
                  </a:moveTo>
                  <a:lnTo>
                    <a:pt x="5455203" y="0"/>
                  </a:lnTo>
                  <a:lnTo>
                    <a:pt x="5455203" y="3233448"/>
                  </a:lnTo>
                  <a:lnTo>
                    <a:pt x="0" y="323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print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96313" y="3532660"/>
            <a:ext cx="2699964" cy="1854538"/>
            <a:chOff x="0" y="0"/>
            <a:chExt cx="3599952" cy="24727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99952" cy="2472717"/>
            </a:xfrm>
            <a:custGeom>
              <a:avLst/>
              <a:gdLst/>
              <a:ahLst/>
              <a:cxnLst/>
              <a:rect l="l" t="t" r="r" b="b"/>
              <a:pathLst>
                <a:path w="3599952" h="2472717">
                  <a:moveTo>
                    <a:pt x="0" y="0"/>
                  </a:moveTo>
                  <a:lnTo>
                    <a:pt x="3599952" y="0"/>
                  </a:lnTo>
                  <a:lnTo>
                    <a:pt x="3599952" y="2472717"/>
                  </a:lnTo>
                  <a:lnTo>
                    <a:pt x="0" y="2472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79927" y="50621"/>
              <a:ext cx="2640099" cy="1819268"/>
            </a:xfrm>
            <a:custGeom>
              <a:avLst/>
              <a:gdLst/>
              <a:ahLst/>
              <a:cxnLst/>
              <a:rect l="l" t="t" r="r" b="b"/>
              <a:pathLst>
                <a:path w="2640099" h="1819268">
                  <a:moveTo>
                    <a:pt x="0" y="0"/>
                  </a:moveTo>
                  <a:lnTo>
                    <a:pt x="2640098" y="0"/>
                  </a:lnTo>
                  <a:lnTo>
                    <a:pt x="2640098" y="1819268"/>
                  </a:lnTo>
                  <a:lnTo>
                    <a:pt x="0" y="1819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 cstate="print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5947" y="5529634"/>
            <a:ext cx="2878380" cy="1977087"/>
            <a:chOff x="0" y="0"/>
            <a:chExt cx="3837840" cy="26361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37840" cy="2636117"/>
            </a:xfrm>
            <a:custGeom>
              <a:avLst/>
              <a:gdLst/>
              <a:ahLst/>
              <a:cxnLst/>
              <a:rect l="l" t="t" r="r" b="b"/>
              <a:pathLst>
                <a:path w="3837840" h="2636117">
                  <a:moveTo>
                    <a:pt x="0" y="0"/>
                  </a:moveTo>
                  <a:lnTo>
                    <a:pt x="3837840" y="0"/>
                  </a:lnTo>
                  <a:lnTo>
                    <a:pt x="3837840" y="2636117"/>
                  </a:lnTo>
                  <a:lnTo>
                    <a:pt x="0" y="2636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526675" y="71185"/>
              <a:ext cx="2784490" cy="1918767"/>
            </a:xfrm>
            <a:custGeom>
              <a:avLst/>
              <a:gdLst/>
              <a:ahLst/>
              <a:cxnLst/>
              <a:rect l="l" t="t" r="r" b="b"/>
              <a:pathLst>
                <a:path w="2784490" h="1918767">
                  <a:moveTo>
                    <a:pt x="0" y="0"/>
                  </a:moveTo>
                  <a:lnTo>
                    <a:pt x="2784490" y="0"/>
                  </a:lnTo>
                  <a:lnTo>
                    <a:pt x="2784490" y="1918767"/>
                  </a:lnTo>
                  <a:lnTo>
                    <a:pt x="0" y="1918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 cstate="print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325201" y="7634662"/>
            <a:ext cx="3348012" cy="2299665"/>
            <a:chOff x="0" y="0"/>
            <a:chExt cx="4464015" cy="30662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64015" cy="3066221"/>
            </a:xfrm>
            <a:custGeom>
              <a:avLst/>
              <a:gdLst/>
              <a:ahLst/>
              <a:cxnLst/>
              <a:rect l="l" t="t" r="r" b="b"/>
              <a:pathLst>
                <a:path w="4464015" h="3066221">
                  <a:moveTo>
                    <a:pt x="0" y="0"/>
                  </a:moveTo>
                  <a:lnTo>
                    <a:pt x="4464015" y="0"/>
                  </a:lnTo>
                  <a:lnTo>
                    <a:pt x="4464015" y="3066221"/>
                  </a:lnTo>
                  <a:lnTo>
                    <a:pt x="0" y="3066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50672" y="187776"/>
              <a:ext cx="3162671" cy="2179368"/>
            </a:xfrm>
            <a:custGeom>
              <a:avLst/>
              <a:gdLst/>
              <a:ahLst/>
              <a:cxnLst/>
              <a:rect l="l" t="t" r="r" b="b"/>
              <a:pathLst>
                <a:path w="3162671" h="2179368">
                  <a:moveTo>
                    <a:pt x="0" y="0"/>
                  </a:moveTo>
                  <a:lnTo>
                    <a:pt x="3162671" y="0"/>
                  </a:lnTo>
                  <a:lnTo>
                    <a:pt x="3162671" y="2179368"/>
                  </a:lnTo>
                  <a:lnTo>
                    <a:pt x="0" y="2179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8710" y="9961387"/>
            <a:ext cx="3008464" cy="2066439"/>
            <a:chOff x="0" y="0"/>
            <a:chExt cx="4011286" cy="27552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11286" cy="2755252"/>
            </a:xfrm>
            <a:custGeom>
              <a:avLst/>
              <a:gdLst/>
              <a:ahLst/>
              <a:cxnLst/>
              <a:rect l="l" t="t" r="r" b="b"/>
              <a:pathLst>
                <a:path w="4011286" h="2755252">
                  <a:moveTo>
                    <a:pt x="0" y="0"/>
                  </a:moveTo>
                  <a:lnTo>
                    <a:pt x="4011286" y="0"/>
                  </a:lnTo>
                  <a:lnTo>
                    <a:pt x="4011286" y="2755252"/>
                  </a:lnTo>
                  <a:lnTo>
                    <a:pt x="0" y="275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5038" y="110675"/>
              <a:ext cx="2861210" cy="1971634"/>
            </a:xfrm>
            <a:custGeom>
              <a:avLst/>
              <a:gdLst/>
              <a:ahLst/>
              <a:cxnLst/>
              <a:rect l="l" t="t" r="r" b="b"/>
              <a:pathLst>
                <a:path w="2861210" h="1971634">
                  <a:moveTo>
                    <a:pt x="0" y="0"/>
                  </a:moveTo>
                  <a:lnTo>
                    <a:pt x="2861210" y="0"/>
                  </a:lnTo>
                  <a:lnTo>
                    <a:pt x="2861210" y="1971633"/>
                  </a:lnTo>
                  <a:lnTo>
                    <a:pt x="0" y="1971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 cstate="print">
                <a:extLs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640233" y="12595517"/>
            <a:ext cx="2974789" cy="2043308"/>
            <a:chOff x="0" y="0"/>
            <a:chExt cx="3966386" cy="272441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966386" cy="2724411"/>
            </a:xfrm>
            <a:custGeom>
              <a:avLst/>
              <a:gdLst/>
              <a:ahLst/>
              <a:cxnLst/>
              <a:rect l="l" t="t" r="r" b="b"/>
              <a:pathLst>
                <a:path w="3966386" h="2724411">
                  <a:moveTo>
                    <a:pt x="0" y="0"/>
                  </a:moveTo>
                  <a:lnTo>
                    <a:pt x="3966386" y="0"/>
                  </a:lnTo>
                  <a:lnTo>
                    <a:pt x="3966386" y="2724411"/>
                  </a:lnTo>
                  <a:lnTo>
                    <a:pt x="0" y="272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28778" y="74364"/>
              <a:ext cx="2908830" cy="2004448"/>
            </a:xfrm>
            <a:custGeom>
              <a:avLst/>
              <a:gdLst/>
              <a:ahLst/>
              <a:cxnLst/>
              <a:rect l="l" t="t" r="r" b="b"/>
              <a:pathLst>
                <a:path w="2908830" h="2004448">
                  <a:moveTo>
                    <a:pt x="0" y="0"/>
                  </a:moveTo>
                  <a:lnTo>
                    <a:pt x="2908830" y="0"/>
                  </a:lnTo>
                  <a:lnTo>
                    <a:pt x="2908830" y="2004449"/>
                  </a:lnTo>
                  <a:lnTo>
                    <a:pt x="0" y="2004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 cstate="print">
                <a:extLst>
                  <a:ext uri="{96DAC541-7B7A-43D3-8B79-37D633B846F1}">
                    <asvg:svgBlip xmlns:asvg="http://schemas.microsoft.com/office/drawing/2016/SVG/main" xmlns="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9819" y="15723450"/>
            <a:ext cx="2679907" cy="1840761"/>
            <a:chOff x="0" y="0"/>
            <a:chExt cx="3573210" cy="24543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73210" cy="2454349"/>
            </a:xfrm>
            <a:custGeom>
              <a:avLst/>
              <a:gdLst/>
              <a:ahLst/>
              <a:cxnLst/>
              <a:rect l="l" t="t" r="r" b="b"/>
              <a:pathLst>
                <a:path w="3573210" h="2454349">
                  <a:moveTo>
                    <a:pt x="0" y="0"/>
                  </a:moveTo>
                  <a:lnTo>
                    <a:pt x="3573210" y="0"/>
                  </a:lnTo>
                  <a:lnTo>
                    <a:pt x="3573210" y="2454349"/>
                  </a:lnTo>
                  <a:lnTo>
                    <a:pt x="0" y="245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66556" y="46406"/>
              <a:ext cx="2640099" cy="1819268"/>
            </a:xfrm>
            <a:custGeom>
              <a:avLst/>
              <a:gdLst/>
              <a:ahLst/>
              <a:cxnLst/>
              <a:rect l="l" t="t" r="r" b="b"/>
              <a:pathLst>
                <a:path w="2640099" h="1819268">
                  <a:moveTo>
                    <a:pt x="0" y="0"/>
                  </a:moveTo>
                  <a:lnTo>
                    <a:pt x="2640098" y="0"/>
                  </a:lnTo>
                  <a:lnTo>
                    <a:pt x="2640098" y="1819268"/>
                  </a:lnTo>
                  <a:lnTo>
                    <a:pt x="0" y="1819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 cstate="print">
                <a:extLst>
                  <a:ext uri="{96DAC541-7B7A-43D3-8B79-37D633B846F1}">
                    <asvg:svgBlip xmlns:asvg="http://schemas.microsoft.com/office/drawing/2016/SVG/main" xmlns="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7" name="AutoShape 27"/>
          <p:cNvSpPr/>
          <p:nvPr/>
        </p:nvSpPr>
        <p:spPr>
          <a:xfrm>
            <a:off x="3053149" y="2769685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1323477" y="13202512"/>
            <a:ext cx="505777" cy="505777"/>
          </a:xfrm>
          <a:custGeom>
            <a:avLst/>
            <a:gdLst/>
            <a:ahLst/>
            <a:cxnLst/>
            <a:rect l="l" t="t" r="r" b="b"/>
            <a:pathLst>
              <a:path w="505777" h="505777">
                <a:moveTo>
                  <a:pt x="0" y="0"/>
                </a:moveTo>
                <a:lnTo>
                  <a:pt x="505777" y="0"/>
                </a:lnTo>
                <a:lnTo>
                  <a:pt x="505777" y="505778"/>
                </a:lnTo>
                <a:lnTo>
                  <a:pt x="0" y="505778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1323477" y="14373611"/>
            <a:ext cx="505777" cy="505777"/>
          </a:xfrm>
          <a:custGeom>
            <a:avLst/>
            <a:gdLst/>
            <a:ahLst/>
            <a:cxnLst/>
            <a:rect l="l" t="t" r="r" b="b"/>
            <a:pathLst>
              <a:path w="505777" h="505777">
                <a:moveTo>
                  <a:pt x="0" y="0"/>
                </a:moveTo>
                <a:lnTo>
                  <a:pt x="505777" y="0"/>
                </a:lnTo>
                <a:lnTo>
                  <a:pt x="505777" y="505777"/>
                </a:lnTo>
                <a:lnTo>
                  <a:pt x="0" y="505777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323477" y="14953207"/>
            <a:ext cx="505777" cy="505777"/>
          </a:xfrm>
          <a:custGeom>
            <a:avLst/>
            <a:gdLst/>
            <a:ahLst/>
            <a:cxnLst/>
            <a:rect l="l" t="t" r="r" b="b"/>
            <a:pathLst>
              <a:path w="505777" h="505777">
                <a:moveTo>
                  <a:pt x="0" y="0"/>
                </a:moveTo>
                <a:lnTo>
                  <a:pt x="505777" y="0"/>
                </a:lnTo>
                <a:lnTo>
                  <a:pt x="505777" y="505778"/>
                </a:lnTo>
                <a:lnTo>
                  <a:pt x="0" y="505778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1323477" y="13788062"/>
            <a:ext cx="505777" cy="505777"/>
          </a:xfrm>
          <a:custGeom>
            <a:avLst/>
            <a:gdLst/>
            <a:ahLst/>
            <a:cxnLst/>
            <a:rect l="l" t="t" r="r" b="b"/>
            <a:pathLst>
              <a:path w="505777" h="505777">
                <a:moveTo>
                  <a:pt x="0" y="0"/>
                </a:moveTo>
                <a:lnTo>
                  <a:pt x="505777" y="0"/>
                </a:lnTo>
                <a:lnTo>
                  <a:pt x="505777" y="505777"/>
                </a:lnTo>
                <a:lnTo>
                  <a:pt x="0" y="505777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AutoShape 32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 rot="-516426">
            <a:off x="5472277" y="-1273092"/>
            <a:ext cx="3048000" cy="4574859"/>
          </a:xfrm>
          <a:custGeom>
            <a:avLst/>
            <a:gdLst/>
            <a:ahLst/>
            <a:cxnLst/>
            <a:rect l="l" t="t" r="r" b="b"/>
            <a:pathLst>
              <a:path w="3048000" h="4574859">
                <a:moveTo>
                  <a:pt x="0" y="0"/>
                </a:moveTo>
                <a:lnTo>
                  <a:pt x="3048000" y="0"/>
                </a:lnTo>
                <a:lnTo>
                  <a:pt x="3048000" y="4574859"/>
                </a:lnTo>
                <a:lnTo>
                  <a:pt x="0" y="4574859"/>
                </a:lnTo>
                <a:lnTo>
                  <a:pt x="0" y="0"/>
                </a:lnTo>
                <a:close/>
              </a:path>
            </a:pathLst>
          </a:custGeom>
          <a:blipFill>
            <a:blip r:embed="rId34" cstate="print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AutoShape 34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449902" y="5649233"/>
            <a:ext cx="1011892" cy="971664"/>
          </a:xfrm>
          <a:custGeom>
            <a:avLst/>
            <a:gdLst/>
            <a:ahLst/>
            <a:cxnLst/>
            <a:rect l="l" t="t" r="r" b="b"/>
            <a:pathLst>
              <a:path w="1011892" h="971664">
                <a:moveTo>
                  <a:pt x="0" y="0"/>
                </a:moveTo>
                <a:lnTo>
                  <a:pt x="1011892" y="0"/>
                </a:lnTo>
                <a:lnTo>
                  <a:pt x="1011892" y="971664"/>
                </a:lnTo>
                <a:lnTo>
                  <a:pt x="0" y="971664"/>
                </a:lnTo>
                <a:lnTo>
                  <a:pt x="0" y="0"/>
                </a:lnTo>
                <a:close/>
              </a:path>
            </a:pathLst>
          </a:custGeom>
          <a:blipFill>
            <a:blip r:embed="rId36" cstate="print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5422654" y="7905773"/>
            <a:ext cx="1189841" cy="1079781"/>
          </a:xfrm>
          <a:custGeom>
            <a:avLst/>
            <a:gdLst/>
            <a:ahLst/>
            <a:cxnLst/>
            <a:rect l="l" t="t" r="r" b="b"/>
            <a:pathLst>
              <a:path w="1189841" h="1079781">
                <a:moveTo>
                  <a:pt x="0" y="0"/>
                </a:moveTo>
                <a:lnTo>
                  <a:pt x="1189841" y="0"/>
                </a:lnTo>
                <a:lnTo>
                  <a:pt x="1189841" y="1079780"/>
                </a:lnTo>
                <a:lnTo>
                  <a:pt x="0" y="1079780"/>
                </a:lnTo>
                <a:lnTo>
                  <a:pt x="0" y="0"/>
                </a:lnTo>
                <a:close/>
              </a:path>
            </a:pathLst>
          </a:custGeom>
          <a:blipFill>
            <a:blip r:embed="rId38" cstate="print">
              <a:extLst>
                <a:ext uri="{96DAC541-7B7A-43D3-8B79-37D633B846F1}">
                  <asvg:svgBlip xmlns:asvg="http://schemas.microsoft.com/office/drawing/2016/SVG/main" xmlns="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5729903" y="12790287"/>
            <a:ext cx="836727" cy="929696"/>
          </a:xfrm>
          <a:custGeom>
            <a:avLst/>
            <a:gdLst/>
            <a:ahLst/>
            <a:cxnLst/>
            <a:rect l="l" t="t" r="r" b="b"/>
            <a:pathLst>
              <a:path w="836727" h="929696">
                <a:moveTo>
                  <a:pt x="0" y="0"/>
                </a:moveTo>
                <a:lnTo>
                  <a:pt x="836726" y="0"/>
                </a:lnTo>
                <a:lnTo>
                  <a:pt x="836726" y="929696"/>
                </a:lnTo>
                <a:lnTo>
                  <a:pt x="0" y="929696"/>
                </a:lnTo>
                <a:lnTo>
                  <a:pt x="0" y="0"/>
                </a:lnTo>
                <a:close/>
              </a:path>
            </a:pathLst>
          </a:custGeom>
          <a:blipFill>
            <a:blip r:embed="rId40" cstate="print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5234679" y="3675295"/>
            <a:ext cx="823232" cy="928266"/>
          </a:xfrm>
          <a:custGeom>
            <a:avLst/>
            <a:gdLst/>
            <a:ahLst/>
            <a:cxnLst/>
            <a:rect l="l" t="t" r="r" b="b"/>
            <a:pathLst>
              <a:path w="823232" h="928266">
                <a:moveTo>
                  <a:pt x="0" y="0"/>
                </a:moveTo>
                <a:lnTo>
                  <a:pt x="823232" y="0"/>
                </a:lnTo>
                <a:lnTo>
                  <a:pt x="823232" y="928266"/>
                </a:lnTo>
                <a:lnTo>
                  <a:pt x="0" y="928266"/>
                </a:lnTo>
                <a:lnTo>
                  <a:pt x="0" y="0"/>
                </a:lnTo>
                <a:close/>
              </a:path>
            </a:pathLst>
          </a:custGeom>
          <a:blipFill>
            <a:blip r:embed="rId42" cstate="print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1599355" y="15820129"/>
            <a:ext cx="949038" cy="949038"/>
          </a:xfrm>
          <a:custGeom>
            <a:avLst/>
            <a:gdLst/>
            <a:ahLst/>
            <a:cxnLst/>
            <a:rect l="l" t="t" r="r" b="b"/>
            <a:pathLst>
              <a:path w="949038" h="949038">
                <a:moveTo>
                  <a:pt x="0" y="0"/>
                </a:moveTo>
                <a:lnTo>
                  <a:pt x="949037" y="0"/>
                </a:lnTo>
                <a:lnTo>
                  <a:pt x="949037" y="949038"/>
                </a:lnTo>
                <a:lnTo>
                  <a:pt x="0" y="949038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xmlns="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1724988" y="10143878"/>
            <a:ext cx="775861" cy="911803"/>
          </a:xfrm>
          <a:custGeom>
            <a:avLst/>
            <a:gdLst/>
            <a:ahLst/>
            <a:cxnLst/>
            <a:rect l="l" t="t" r="r" b="b"/>
            <a:pathLst>
              <a:path w="775861" h="911803">
                <a:moveTo>
                  <a:pt x="0" y="0"/>
                </a:moveTo>
                <a:lnTo>
                  <a:pt x="775861" y="0"/>
                </a:lnTo>
                <a:lnTo>
                  <a:pt x="775861" y="911802"/>
                </a:lnTo>
                <a:lnTo>
                  <a:pt x="0" y="91180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xmlns="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1" name="AutoShape 41"/>
          <p:cNvSpPr/>
          <p:nvPr/>
        </p:nvSpPr>
        <p:spPr>
          <a:xfrm>
            <a:off x="3029943" y="18143738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2" name="TextBox 42"/>
          <p:cNvSpPr txBox="1"/>
          <p:nvPr/>
        </p:nvSpPr>
        <p:spPr>
          <a:xfrm>
            <a:off x="992512" y="4038147"/>
            <a:ext cx="3303801" cy="28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93CF57"/>
                </a:solidFill>
                <a:latin typeface="Montserrat Classic"/>
              </a:rPr>
              <a:t>Início Reforma Tributária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43034" y="8275615"/>
            <a:ext cx="3317225" cy="28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8978C4"/>
                </a:solidFill>
                <a:latin typeface="Montserrat Classic Bold"/>
              </a:rPr>
              <a:t>Início Período Transição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53915" y="12339546"/>
            <a:ext cx="4031040" cy="28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D54F99"/>
                </a:solidFill>
                <a:latin typeface="Montserrat Classic Bold"/>
              </a:rPr>
              <a:t>ICMS e ISS para IBS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807163" y="6146322"/>
            <a:ext cx="2990897" cy="28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2100" dirty="0">
                <a:solidFill>
                  <a:srgbClr val="09B7C9"/>
                </a:solidFill>
                <a:latin typeface="Montserrat Classic"/>
              </a:rPr>
              <a:t>Leis </a:t>
            </a:r>
            <a:r>
              <a:rPr lang="en-US" sz="2100" dirty="0" err="1">
                <a:solidFill>
                  <a:srgbClr val="09B7C9"/>
                </a:solidFill>
                <a:latin typeface="Montserrat Classic"/>
              </a:rPr>
              <a:t>Complementares</a:t>
            </a:r>
            <a:endParaRPr lang="en-US" sz="2100" dirty="0">
              <a:solidFill>
                <a:srgbClr val="09B7C9"/>
              </a:solidFill>
              <a:latin typeface="Montserrat Classic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980686" y="10535401"/>
            <a:ext cx="2789596" cy="28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2100">
                <a:solidFill>
                  <a:srgbClr val="9E218F"/>
                </a:solidFill>
                <a:latin typeface="Montserrat Classic"/>
              </a:rPr>
              <a:t>Início cobrança CBS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211506" y="16361890"/>
            <a:ext cx="3428289" cy="28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EE5321"/>
                </a:solidFill>
                <a:latin typeface="Montserrat Classic"/>
              </a:rPr>
              <a:t>Fim ICMS e ISS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86681" y="3675219"/>
            <a:ext cx="815656" cy="37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6"/>
              </a:lnSpc>
            </a:pPr>
            <a:r>
              <a:rPr lang="en-US" sz="2211">
                <a:solidFill>
                  <a:srgbClr val="93CF57"/>
                </a:solidFill>
                <a:latin typeface="Antonio Bold"/>
              </a:rPr>
              <a:t>2023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24970" y="7921658"/>
            <a:ext cx="815656" cy="39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6"/>
              </a:lnSpc>
            </a:pPr>
            <a:r>
              <a:rPr lang="en-US" sz="2311">
                <a:solidFill>
                  <a:srgbClr val="8978C4"/>
                </a:solidFill>
                <a:latin typeface="Antonio Bold"/>
              </a:rPr>
              <a:t>2026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71979" y="11933357"/>
            <a:ext cx="1640358" cy="39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6"/>
              </a:lnSpc>
            </a:pPr>
            <a:r>
              <a:rPr lang="en-US" sz="2311">
                <a:solidFill>
                  <a:srgbClr val="D54F99"/>
                </a:solidFill>
                <a:latin typeface="Antonio Bold"/>
              </a:rPr>
              <a:t>2029 à 2032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584233" y="5825347"/>
            <a:ext cx="1211608" cy="37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96"/>
              </a:lnSpc>
            </a:pPr>
            <a:r>
              <a:rPr lang="en-US" sz="2211">
                <a:solidFill>
                  <a:srgbClr val="09B7C9"/>
                </a:solidFill>
                <a:latin typeface="Antonio Bold"/>
              </a:rPr>
              <a:t>2024/2025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987477" y="10098813"/>
            <a:ext cx="815656" cy="39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36"/>
              </a:lnSpc>
            </a:pPr>
            <a:r>
              <a:rPr lang="en-US" sz="2311">
                <a:solidFill>
                  <a:srgbClr val="9E218F"/>
                </a:solidFill>
                <a:latin typeface="Antonio Bold"/>
              </a:rPr>
              <a:t>2027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211506" y="15896160"/>
            <a:ext cx="815656" cy="39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6"/>
              </a:lnSpc>
            </a:pPr>
            <a:r>
              <a:rPr lang="en-US" sz="2311">
                <a:solidFill>
                  <a:srgbClr val="EE5321"/>
                </a:solidFill>
                <a:latin typeface="Antonio Bold"/>
              </a:rPr>
              <a:t>2032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02037" y="1633513"/>
            <a:ext cx="5740832" cy="66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1"/>
              </a:lnSpc>
            </a:pPr>
            <a:r>
              <a:rPr lang="en-US" sz="4981">
                <a:solidFill>
                  <a:srgbClr val="F0F0F0"/>
                </a:solidFill>
                <a:latin typeface="Antonio Ultra-Bold"/>
              </a:rPr>
              <a:t>Período de Transição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02037" y="4318177"/>
            <a:ext cx="313394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>
                <a:solidFill>
                  <a:srgbClr val="CFCFCF"/>
                </a:solidFill>
                <a:latin typeface="Montserrat Bold"/>
              </a:rPr>
              <a:t>Promulgação da Emenda Constitucional 132/2023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48626" y="8586845"/>
            <a:ext cx="3491607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>
                <a:solidFill>
                  <a:srgbClr val="CFCFCF"/>
                </a:solidFill>
                <a:latin typeface="Montserrat Bold"/>
              </a:rPr>
              <a:t>Implantação Alíquota-Teste aplicada em conjunto com os Tributos já existentes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20004" y="12611962"/>
            <a:ext cx="331722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>
                <a:solidFill>
                  <a:srgbClr val="CFCFCF"/>
                </a:solidFill>
                <a:latin typeface="Montserrat Bold"/>
              </a:rPr>
              <a:t>Transição gradual ICMS e ISS para o novo tributo IBS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239447" y="6423819"/>
            <a:ext cx="36185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Início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das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discussões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 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votações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das Leis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Complementares</a:t>
            </a:r>
            <a:endParaRPr lang="en-US" sz="1500" dirty="0">
              <a:solidFill>
                <a:srgbClr val="CFCFCF"/>
              </a:solidFill>
              <a:latin typeface="Montserrat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3149347" y="10817342"/>
            <a:ext cx="366790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FCFCF"/>
                </a:solidFill>
                <a:latin typeface="Montserrat Bold"/>
              </a:rPr>
              <a:t>Fim de  PIS, COFINS e IPI substituídos pela CBS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961464" y="13345046"/>
            <a:ext cx="3317225" cy="198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800">
                <a:solidFill>
                  <a:srgbClr val="F0F0F0"/>
                </a:solidFill>
                <a:latin typeface="Montserrat"/>
              </a:rPr>
              <a:t>2029</a:t>
            </a:r>
          </a:p>
          <a:p>
            <a:pPr>
              <a:lnSpc>
                <a:spcPts val="110"/>
              </a:lnSpc>
            </a:pPr>
            <a:endParaRPr lang="en-US" sz="1800">
              <a:solidFill>
                <a:srgbClr val="F0F0F0"/>
              </a:solidFill>
              <a:latin typeface="Montserrat"/>
            </a:endParaRPr>
          </a:p>
          <a:p>
            <a:pPr>
              <a:lnSpc>
                <a:spcPts val="1980"/>
              </a:lnSpc>
            </a:pPr>
            <a:endParaRPr lang="en-US" sz="1800">
              <a:solidFill>
                <a:srgbClr val="F0F0F0"/>
              </a:solidFill>
              <a:latin typeface="Montserrat"/>
            </a:endParaRPr>
          </a:p>
          <a:p>
            <a:pPr>
              <a:lnSpc>
                <a:spcPts val="1980"/>
              </a:lnSpc>
            </a:pPr>
            <a:r>
              <a:rPr lang="en-US" sz="1800">
                <a:solidFill>
                  <a:srgbClr val="F0F0F0"/>
                </a:solidFill>
                <a:latin typeface="Montserrat"/>
              </a:rPr>
              <a:t>2030</a:t>
            </a:r>
          </a:p>
          <a:p>
            <a:pPr>
              <a:lnSpc>
                <a:spcPts val="1980"/>
              </a:lnSpc>
            </a:pPr>
            <a:endParaRPr lang="en-US" sz="1800">
              <a:solidFill>
                <a:srgbClr val="F0F0F0"/>
              </a:solidFill>
              <a:latin typeface="Montserrat"/>
            </a:endParaRPr>
          </a:p>
          <a:p>
            <a:pPr>
              <a:lnSpc>
                <a:spcPts val="220"/>
              </a:lnSpc>
            </a:pPr>
            <a:endParaRPr lang="en-US" sz="1800">
              <a:solidFill>
                <a:srgbClr val="F0F0F0"/>
              </a:solidFill>
              <a:latin typeface="Montserrat"/>
            </a:endParaRPr>
          </a:p>
          <a:p>
            <a:pPr>
              <a:lnSpc>
                <a:spcPts val="550"/>
              </a:lnSpc>
            </a:pPr>
            <a:endParaRPr lang="en-US" sz="1800">
              <a:solidFill>
                <a:srgbClr val="F0F0F0"/>
              </a:solidFill>
              <a:latin typeface="Montserrat"/>
            </a:endParaRPr>
          </a:p>
          <a:p>
            <a:pPr>
              <a:lnSpc>
                <a:spcPts val="1980"/>
              </a:lnSpc>
            </a:pPr>
            <a:r>
              <a:rPr lang="en-US" sz="1800">
                <a:solidFill>
                  <a:srgbClr val="F0F0F0"/>
                </a:solidFill>
                <a:latin typeface="Montserrat"/>
              </a:rPr>
              <a:t>2031</a:t>
            </a:r>
          </a:p>
          <a:p>
            <a:pPr>
              <a:lnSpc>
                <a:spcPts val="1980"/>
              </a:lnSpc>
            </a:pPr>
            <a:endParaRPr lang="en-US" sz="1800">
              <a:solidFill>
                <a:srgbClr val="F0F0F0"/>
              </a:solidFill>
              <a:latin typeface="Montserrat"/>
            </a:endParaRPr>
          </a:p>
          <a:p>
            <a:pPr>
              <a:lnSpc>
                <a:spcPts val="880"/>
              </a:lnSpc>
            </a:pPr>
            <a:endParaRPr lang="en-US" sz="1800">
              <a:solidFill>
                <a:srgbClr val="F0F0F0"/>
              </a:solidFill>
              <a:latin typeface="Montserrat"/>
            </a:endParaRPr>
          </a:p>
          <a:p>
            <a:pPr>
              <a:lnSpc>
                <a:spcPts val="1980"/>
              </a:lnSpc>
            </a:pPr>
            <a:r>
              <a:rPr lang="en-US" sz="1800">
                <a:solidFill>
                  <a:srgbClr val="F0F0F0"/>
                </a:solidFill>
                <a:latin typeface="Montserrat"/>
              </a:rPr>
              <a:t>2032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75451" y="13376295"/>
            <a:ext cx="620970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ntserrat Bold"/>
              </a:rPr>
              <a:t>90%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23477" y="13923079"/>
            <a:ext cx="505777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 Bold"/>
              </a:rPr>
              <a:t>80%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23477" y="14531250"/>
            <a:ext cx="505777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 Bold"/>
              </a:rPr>
              <a:t>70%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23477" y="15107988"/>
            <a:ext cx="505777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 Bold"/>
              </a:rPr>
              <a:t>60%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190092" y="16662881"/>
            <a:ext cx="366790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CFCFCF"/>
                </a:solidFill>
                <a:latin typeface="Montserrat Bold"/>
              </a:rPr>
              <a:t>ICMS e ISS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deixam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de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existir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,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completamente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</a:t>
            </a:r>
            <a:r>
              <a:rPr lang="en-US" sz="1500" dirty="0" err="1">
                <a:solidFill>
                  <a:srgbClr val="CFCFCF"/>
                </a:solidFill>
                <a:latin typeface="Montserrat Bold"/>
              </a:rPr>
              <a:t>substituído</a:t>
            </a:r>
            <a:r>
              <a:rPr lang="en-US" sz="1500" dirty="0">
                <a:solidFill>
                  <a:srgbClr val="CFCFCF"/>
                </a:solidFill>
                <a:latin typeface="Montserrat Bold"/>
              </a:rPr>
              <a:t> pela IBS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632070" y="18297525"/>
            <a:ext cx="235018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00" b="1" dirty="0" smtClean="0">
                <a:solidFill>
                  <a:srgbClr val="FFFF00"/>
                </a:solidFill>
                <a:latin typeface="Freestyle Script" pitchFamily="66" charset="0"/>
              </a:rPr>
              <a:t>VSR </a:t>
            </a:r>
            <a:r>
              <a:rPr lang="en-US" sz="1600" b="1" dirty="0" smtClean="0">
                <a:solidFill>
                  <a:srgbClr val="FFFF00"/>
                </a:solidFill>
                <a:latin typeface="Freestyle Script" pitchFamily="66" charset="0"/>
              </a:rPr>
              <a:t>– CONTABILIDADE</a:t>
            </a:r>
          </a:p>
          <a:p>
            <a:pPr algn="ctr">
              <a:lnSpc>
                <a:spcPts val="2304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1600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1600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0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</a:p>
          <a:p>
            <a:pPr algn="ctr">
              <a:lnSpc>
                <a:spcPts val="1677"/>
              </a:lnSpc>
            </a:pPr>
            <a:endParaRPr lang="en-US" sz="1568" dirty="0">
              <a:solidFill>
                <a:srgbClr val="EBEBEB"/>
              </a:solidFill>
              <a:latin typeface="Glacial Indifference Bold"/>
            </a:endParaRPr>
          </a:p>
        </p:txBody>
      </p:sp>
      <p:sp>
        <p:nvSpPr>
          <p:cNvPr id="68" name="Freeform 68"/>
          <p:cNvSpPr/>
          <p:nvPr/>
        </p:nvSpPr>
        <p:spPr>
          <a:xfrm rot="-516426">
            <a:off x="5747823" y="-1154649"/>
            <a:ext cx="3048000" cy="4574859"/>
          </a:xfrm>
          <a:custGeom>
            <a:avLst/>
            <a:gdLst/>
            <a:ahLst/>
            <a:cxnLst/>
            <a:rect l="l" t="t" r="r" b="b"/>
            <a:pathLst>
              <a:path w="3048000" h="4574859">
                <a:moveTo>
                  <a:pt x="0" y="0"/>
                </a:moveTo>
                <a:lnTo>
                  <a:pt x="3048000" y="0"/>
                </a:lnTo>
                <a:lnTo>
                  <a:pt x="3048000" y="4574859"/>
                </a:lnTo>
                <a:lnTo>
                  <a:pt x="0" y="4574859"/>
                </a:lnTo>
                <a:lnTo>
                  <a:pt x="0" y="0"/>
                </a:lnTo>
                <a:close/>
              </a:path>
            </a:pathLst>
          </a:custGeom>
          <a:blipFill>
            <a:blip r:embed="rId34" cstate="print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98988" cy="19506645"/>
          </a:xfrm>
          <a:custGeom>
            <a:avLst/>
            <a:gdLst/>
            <a:ahLst/>
            <a:cxnLst/>
            <a:rect l="l" t="t" r="r" b="b"/>
            <a:pathLst>
              <a:path w="7798988" h="19506645">
                <a:moveTo>
                  <a:pt x="0" y="0"/>
                </a:moveTo>
                <a:lnTo>
                  <a:pt x="7798988" y="0"/>
                </a:lnTo>
                <a:lnTo>
                  <a:pt x="7798988" y="19506645"/>
                </a:lnTo>
                <a:lnTo>
                  <a:pt x="0" y="1950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V="1">
            <a:off x="7219939" y="6838836"/>
            <a:ext cx="0" cy="5372329"/>
          </a:xfrm>
          <a:prstGeom prst="line">
            <a:avLst/>
          </a:prstGeom>
          <a:ln w="47625" cap="rnd">
            <a:solidFill>
              <a:srgbClr val="7BC9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3169316" y="2614670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005484" y="10421486"/>
            <a:ext cx="832298" cy="1051878"/>
          </a:xfrm>
          <a:custGeom>
            <a:avLst/>
            <a:gdLst/>
            <a:ahLst/>
            <a:cxnLst/>
            <a:rect l="l" t="t" r="r" b="b"/>
            <a:pathLst>
              <a:path w="832298" h="1051878">
                <a:moveTo>
                  <a:pt x="0" y="0"/>
                </a:moveTo>
                <a:lnTo>
                  <a:pt x="832298" y="0"/>
                </a:lnTo>
                <a:lnTo>
                  <a:pt x="832298" y="1051877"/>
                </a:lnTo>
                <a:lnTo>
                  <a:pt x="0" y="105187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970920" y="3209919"/>
            <a:ext cx="868289" cy="868289"/>
          </a:xfrm>
          <a:custGeom>
            <a:avLst/>
            <a:gdLst/>
            <a:ahLst/>
            <a:cxnLst/>
            <a:rect l="l" t="t" r="r" b="b"/>
            <a:pathLst>
              <a:path w="868289" h="868289">
                <a:moveTo>
                  <a:pt x="0" y="0"/>
                </a:moveTo>
                <a:lnTo>
                  <a:pt x="868289" y="0"/>
                </a:lnTo>
                <a:lnTo>
                  <a:pt x="868289" y="868288"/>
                </a:lnTo>
                <a:lnTo>
                  <a:pt x="0" y="868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722178" y="4537316"/>
            <a:ext cx="1115603" cy="1040300"/>
          </a:xfrm>
          <a:custGeom>
            <a:avLst/>
            <a:gdLst/>
            <a:ahLst/>
            <a:cxnLst/>
            <a:rect l="l" t="t" r="r" b="b"/>
            <a:pathLst>
              <a:path w="1115603" h="1040300">
                <a:moveTo>
                  <a:pt x="0" y="0"/>
                </a:moveTo>
                <a:lnTo>
                  <a:pt x="1115604" y="0"/>
                </a:lnTo>
                <a:lnTo>
                  <a:pt x="1115604" y="1040300"/>
                </a:lnTo>
                <a:lnTo>
                  <a:pt x="0" y="104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867481" y="6013374"/>
            <a:ext cx="1070717" cy="1115330"/>
          </a:xfrm>
          <a:custGeom>
            <a:avLst/>
            <a:gdLst/>
            <a:ahLst/>
            <a:cxnLst/>
            <a:rect l="l" t="t" r="r" b="b"/>
            <a:pathLst>
              <a:path w="1070717" h="1115330">
                <a:moveTo>
                  <a:pt x="0" y="0"/>
                </a:moveTo>
                <a:lnTo>
                  <a:pt x="1070717" y="0"/>
                </a:lnTo>
                <a:lnTo>
                  <a:pt x="1070717" y="1115330"/>
                </a:lnTo>
                <a:lnTo>
                  <a:pt x="0" y="11153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5722178" y="7480788"/>
            <a:ext cx="1115603" cy="1112814"/>
          </a:xfrm>
          <a:custGeom>
            <a:avLst/>
            <a:gdLst/>
            <a:ahLst/>
            <a:cxnLst/>
            <a:rect l="l" t="t" r="r" b="b"/>
            <a:pathLst>
              <a:path w="1115603" h="1112814">
                <a:moveTo>
                  <a:pt x="0" y="0"/>
                </a:moveTo>
                <a:lnTo>
                  <a:pt x="1115604" y="0"/>
                </a:lnTo>
                <a:lnTo>
                  <a:pt x="1115604" y="1112815"/>
                </a:lnTo>
                <a:lnTo>
                  <a:pt x="0" y="1112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842813" y="9136869"/>
            <a:ext cx="1120053" cy="1171158"/>
          </a:xfrm>
          <a:custGeom>
            <a:avLst/>
            <a:gdLst/>
            <a:ahLst/>
            <a:cxnLst/>
            <a:rect l="l" t="t" r="r" b="b"/>
            <a:pathLst>
              <a:path w="1120053" h="1171158">
                <a:moveTo>
                  <a:pt x="0" y="0"/>
                </a:moveTo>
                <a:lnTo>
                  <a:pt x="1120053" y="0"/>
                </a:lnTo>
                <a:lnTo>
                  <a:pt x="1120053" y="1171158"/>
                </a:lnTo>
                <a:lnTo>
                  <a:pt x="0" y="1171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867481" y="11800013"/>
            <a:ext cx="1115603" cy="1115603"/>
          </a:xfrm>
          <a:custGeom>
            <a:avLst/>
            <a:gdLst/>
            <a:ahLst/>
            <a:cxnLst/>
            <a:rect l="l" t="t" r="r" b="b"/>
            <a:pathLst>
              <a:path w="1115603" h="1115603">
                <a:moveTo>
                  <a:pt x="0" y="0"/>
                </a:moveTo>
                <a:lnTo>
                  <a:pt x="1115603" y="0"/>
                </a:lnTo>
                <a:lnTo>
                  <a:pt x="1115603" y="1115603"/>
                </a:lnTo>
                <a:lnTo>
                  <a:pt x="0" y="1115603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5829571" y="13266083"/>
            <a:ext cx="1008211" cy="1008211"/>
          </a:xfrm>
          <a:custGeom>
            <a:avLst/>
            <a:gdLst/>
            <a:ahLst/>
            <a:cxnLst/>
            <a:rect l="l" t="t" r="r" b="b"/>
            <a:pathLst>
              <a:path w="1008211" h="1008211">
                <a:moveTo>
                  <a:pt x="0" y="0"/>
                </a:moveTo>
                <a:lnTo>
                  <a:pt x="1008211" y="0"/>
                </a:lnTo>
                <a:lnTo>
                  <a:pt x="1008211" y="1008211"/>
                </a:lnTo>
                <a:lnTo>
                  <a:pt x="0" y="100821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940207" y="14318855"/>
            <a:ext cx="970152" cy="1208912"/>
          </a:xfrm>
          <a:custGeom>
            <a:avLst/>
            <a:gdLst/>
            <a:ahLst/>
            <a:cxnLst/>
            <a:rect l="l" t="t" r="r" b="b"/>
            <a:pathLst>
              <a:path w="970152" h="1208912">
                <a:moveTo>
                  <a:pt x="0" y="0"/>
                </a:moveTo>
                <a:lnTo>
                  <a:pt x="970152" y="0"/>
                </a:lnTo>
                <a:lnTo>
                  <a:pt x="970152" y="1208912"/>
                </a:lnTo>
                <a:lnTo>
                  <a:pt x="0" y="1208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 cstate="print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5674436" y="16042117"/>
            <a:ext cx="1163346" cy="1145352"/>
            <a:chOff x="0" y="0"/>
            <a:chExt cx="1551128" cy="1527136"/>
          </a:xfrm>
        </p:grpSpPr>
        <p:sp>
          <p:nvSpPr>
            <p:cNvPr id="17" name="Freeform 17"/>
            <p:cNvSpPr/>
            <p:nvPr/>
          </p:nvSpPr>
          <p:spPr>
            <a:xfrm>
              <a:off x="66022" y="0"/>
              <a:ext cx="1241935" cy="554213"/>
            </a:xfrm>
            <a:custGeom>
              <a:avLst/>
              <a:gdLst/>
              <a:ahLst/>
              <a:cxnLst/>
              <a:rect l="l" t="t" r="r" b="b"/>
              <a:pathLst>
                <a:path w="1241935" h="554213">
                  <a:moveTo>
                    <a:pt x="0" y="0"/>
                  </a:moveTo>
                  <a:lnTo>
                    <a:pt x="1241935" y="0"/>
                  </a:lnTo>
                  <a:lnTo>
                    <a:pt x="1241935" y="554213"/>
                  </a:lnTo>
                  <a:lnTo>
                    <a:pt x="0" y="554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 cstate="print">
                <a:extLst>
                  <a:ext uri="{96DAC541-7B7A-43D3-8B79-37D633B846F1}">
                    <asvg:svgBlip xmlns:asvg="http://schemas.microsoft.com/office/drawing/2016/SVG/main" xmlns="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587840"/>
              <a:ext cx="619935" cy="939296"/>
            </a:xfrm>
            <a:custGeom>
              <a:avLst/>
              <a:gdLst/>
              <a:ahLst/>
              <a:cxnLst/>
              <a:rect l="l" t="t" r="r" b="b"/>
              <a:pathLst>
                <a:path w="619935" h="939296">
                  <a:moveTo>
                    <a:pt x="0" y="0"/>
                  </a:moveTo>
                  <a:lnTo>
                    <a:pt x="619935" y="0"/>
                  </a:lnTo>
                  <a:lnTo>
                    <a:pt x="619935" y="939296"/>
                  </a:lnTo>
                  <a:lnTo>
                    <a:pt x="0" y="939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 cstate="print">
                <a:extLs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30099" y="587840"/>
              <a:ext cx="921028" cy="880733"/>
            </a:xfrm>
            <a:custGeom>
              <a:avLst/>
              <a:gdLst/>
              <a:ahLst/>
              <a:cxnLst/>
              <a:rect l="l" t="t" r="r" b="b"/>
              <a:pathLst>
                <a:path w="921028" h="880733">
                  <a:moveTo>
                    <a:pt x="0" y="0"/>
                  </a:moveTo>
                  <a:lnTo>
                    <a:pt x="921029" y="0"/>
                  </a:lnTo>
                  <a:lnTo>
                    <a:pt x="921029" y="880733"/>
                  </a:lnTo>
                  <a:lnTo>
                    <a:pt x="0" y="880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 cstate="print">
                <a:extLst>
                  <a:ext uri="{96DAC541-7B7A-43D3-8B79-37D633B846F1}">
                    <asvg:svgBlip xmlns:asvg="http://schemas.microsoft.com/office/drawing/2016/SVG/main" xmlns="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" name="AutoShape 20"/>
          <p:cNvSpPr/>
          <p:nvPr/>
        </p:nvSpPr>
        <p:spPr>
          <a:xfrm>
            <a:off x="3087476" y="17951676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Box 21"/>
          <p:cNvSpPr txBox="1"/>
          <p:nvPr/>
        </p:nvSpPr>
        <p:spPr>
          <a:xfrm>
            <a:off x="2088516" y="11916271"/>
            <a:ext cx="2199832" cy="83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 err="1">
                <a:solidFill>
                  <a:srgbClr val="CFCFCF"/>
                </a:solidFill>
                <a:latin typeface="Rubik"/>
              </a:rPr>
              <a:t>Agências</a:t>
            </a:r>
            <a:r>
              <a:rPr lang="en-US" sz="1599" dirty="0">
                <a:solidFill>
                  <a:srgbClr val="CFCFCF"/>
                </a:solidFill>
                <a:latin typeface="Rubik"/>
              </a:rPr>
              <a:t> de  </a:t>
            </a:r>
            <a:r>
              <a:rPr lang="en-US" sz="1599" dirty="0" err="1">
                <a:solidFill>
                  <a:srgbClr val="CFCFCF"/>
                </a:solidFill>
                <a:latin typeface="Rubik"/>
              </a:rPr>
              <a:t>Viagens</a:t>
            </a:r>
            <a:r>
              <a:rPr lang="en-US" sz="1599" dirty="0">
                <a:solidFill>
                  <a:srgbClr val="CFCFCF"/>
                </a:solidFill>
                <a:latin typeface="Rubik"/>
              </a:rPr>
              <a:t>, </a:t>
            </a:r>
            <a:r>
              <a:rPr lang="en-US" sz="1599" dirty="0" err="1">
                <a:solidFill>
                  <a:srgbClr val="CFCFCF"/>
                </a:solidFill>
                <a:latin typeface="Rubik"/>
              </a:rPr>
              <a:t>Parques</a:t>
            </a:r>
            <a:r>
              <a:rPr lang="en-US" sz="1599" dirty="0">
                <a:solidFill>
                  <a:srgbClr val="CFCFCF"/>
                </a:solidFill>
                <a:latin typeface="Rubik"/>
              </a:rPr>
              <a:t> </a:t>
            </a:r>
            <a:r>
              <a:rPr lang="en-US" sz="1599" dirty="0" err="1">
                <a:solidFill>
                  <a:srgbClr val="CFCFCF"/>
                </a:solidFill>
                <a:latin typeface="Rubik"/>
              </a:rPr>
              <a:t>Temáticos</a:t>
            </a:r>
            <a:r>
              <a:rPr lang="en-US" sz="1599" dirty="0">
                <a:solidFill>
                  <a:srgbClr val="CFCFCF"/>
                </a:solidFill>
                <a:latin typeface="Rubik"/>
              </a:rPr>
              <a:t> e de </a:t>
            </a:r>
            <a:r>
              <a:rPr lang="en-US" sz="1599" dirty="0" err="1">
                <a:solidFill>
                  <a:srgbClr val="CFCFCF"/>
                </a:solidFill>
                <a:latin typeface="Rubik"/>
              </a:rPr>
              <a:t>Diversão</a:t>
            </a:r>
            <a:r>
              <a:rPr lang="en-US" sz="1599" dirty="0">
                <a:solidFill>
                  <a:srgbClr val="CFCFCF"/>
                </a:solidFill>
                <a:latin typeface="Rubik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88516" y="14694509"/>
            <a:ext cx="2199832" cy="55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CFCFCF"/>
                </a:solidFill>
                <a:latin typeface="Rubik"/>
              </a:rPr>
              <a:t>SAF - </a:t>
            </a:r>
            <a:r>
              <a:rPr lang="en-US" sz="1599" dirty="0" err="1">
                <a:solidFill>
                  <a:srgbClr val="CFCFCF"/>
                </a:solidFill>
                <a:latin typeface="Rubik"/>
              </a:rPr>
              <a:t>Sociedade</a:t>
            </a:r>
            <a:r>
              <a:rPr lang="en-US" sz="1599" dirty="0">
                <a:solidFill>
                  <a:srgbClr val="CFCFCF"/>
                </a:solidFill>
                <a:latin typeface="Rubik"/>
              </a:rPr>
              <a:t> </a:t>
            </a:r>
            <a:r>
              <a:rPr lang="en-US" sz="1599" dirty="0" err="1">
                <a:solidFill>
                  <a:srgbClr val="CFCFCF"/>
                </a:solidFill>
                <a:latin typeface="Rubik"/>
              </a:rPr>
              <a:t>Anônima</a:t>
            </a:r>
            <a:r>
              <a:rPr lang="en-US" sz="1599" dirty="0">
                <a:solidFill>
                  <a:srgbClr val="CFCFCF"/>
                </a:solidFill>
                <a:latin typeface="Rubik"/>
              </a:rPr>
              <a:t> de </a:t>
            </a:r>
            <a:r>
              <a:rPr lang="en-US" sz="1599" dirty="0" err="1">
                <a:solidFill>
                  <a:srgbClr val="CFCFCF"/>
                </a:solidFill>
                <a:latin typeface="Rubik"/>
              </a:rPr>
              <a:t>Futebol</a:t>
            </a:r>
            <a:endParaRPr lang="en-US" sz="1599" dirty="0">
              <a:solidFill>
                <a:srgbClr val="CFCFCF"/>
              </a:solidFill>
              <a:latin typeface="Rubik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2634907" y="4602484"/>
            <a:ext cx="987775" cy="1059276"/>
          </a:xfrm>
          <a:custGeom>
            <a:avLst/>
            <a:gdLst/>
            <a:ahLst/>
            <a:cxnLst/>
            <a:rect l="l" t="t" r="r" b="b"/>
            <a:pathLst>
              <a:path w="987775" h="1059276">
                <a:moveTo>
                  <a:pt x="0" y="0"/>
                </a:moveTo>
                <a:lnTo>
                  <a:pt x="987775" y="0"/>
                </a:lnTo>
                <a:lnTo>
                  <a:pt x="987775" y="1059276"/>
                </a:lnTo>
                <a:lnTo>
                  <a:pt x="0" y="1059276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2068298" y="6407136"/>
            <a:ext cx="2239064" cy="55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CFCFCF"/>
                </a:solidFill>
                <a:latin typeface="Rubik"/>
              </a:rPr>
              <a:t>Operações com Bens Imóveis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07530" y="3239935"/>
            <a:ext cx="2696374" cy="77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79"/>
              </a:lnSpc>
            </a:pPr>
            <a:r>
              <a:rPr lang="en-US" sz="1599">
                <a:solidFill>
                  <a:srgbClr val="CFCFCF"/>
                </a:solidFill>
                <a:latin typeface="Rubik"/>
              </a:rPr>
              <a:t>Combustíveis e Lubrificantes o imposto incidirá uma única vez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39648" y="4828658"/>
            <a:ext cx="1982530" cy="55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CFCFCF"/>
                </a:solidFill>
                <a:latin typeface="Rubik"/>
              </a:rPr>
              <a:t>Bancos e Serviços Financeiros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7179" y="1624018"/>
            <a:ext cx="5419230" cy="66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4980">
                <a:solidFill>
                  <a:srgbClr val="F0F0F0"/>
                </a:solidFill>
                <a:latin typeface="Antonio Bold"/>
              </a:rPr>
              <a:t>Regimes Específicos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40916" y="7876540"/>
            <a:ext cx="2239064" cy="28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CFCFCF"/>
                </a:solidFill>
                <a:latin typeface="Rubik"/>
              </a:rPr>
              <a:t>Planos de Saúde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07530" y="9623992"/>
            <a:ext cx="2239064" cy="28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CFCFCF"/>
                </a:solidFill>
                <a:latin typeface="Rubik"/>
              </a:rPr>
              <a:t>Cooperativas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88984" y="10888219"/>
            <a:ext cx="2239064" cy="28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CFCFCF"/>
                </a:solidFill>
                <a:latin typeface="Rubik"/>
              </a:rPr>
              <a:t>Serviços de Hotelaria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30997" y="13604804"/>
            <a:ext cx="2199832" cy="28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CFCFCF"/>
                </a:solidFill>
                <a:latin typeface="Rubik"/>
              </a:rPr>
              <a:t>Bares e Restaurantes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61124" y="16182723"/>
            <a:ext cx="3908776" cy="83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CFCFCF"/>
                </a:solidFill>
                <a:latin typeface="Rubik"/>
              </a:rPr>
              <a:t> Serviço de Transporte  de passageiros rodoviário intermunicipal e interestadual, ferroviário e hidroviário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4907" y="18179806"/>
            <a:ext cx="235018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00" b="1" dirty="0" smtClean="0">
                <a:solidFill>
                  <a:srgbClr val="FFFF00"/>
                </a:solidFill>
                <a:latin typeface="Freestyle Script" pitchFamily="66" charset="0"/>
              </a:rPr>
              <a:t>VSR – CONTABILIDADE</a:t>
            </a:r>
          </a:p>
          <a:p>
            <a:pPr algn="ctr">
              <a:lnSpc>
                <a:spcPts val="2304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1600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1600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0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</a:p>
          <a:p>
            <a:pPr algn="ctr">
              <a:lnSpc>
                <a:spcPts val="1677"/>
              </a:lnSpc>
            </a:pPr>
            <a:endParaRPr lang="en-US" sz="1568" dirty="0">
              <a:solidFill>
                <a:srgbClr val="EBEBEB"/>
              </a:solidFill>
              <a:latin typeface="Glacial Indifference Bold"/>
            </a:endParaRPr>
          </a:p>
        </p:txBody>
      </p:sp>
      <p:sp>
        <p:nvSpPr>
          <p:cNvPr id="35" name="Freeform 35"/>
          <p:cNvSpPr/>
          <p:nvPr/>
        </p:nvSpPr>
        <p:spPr>
          <a:xfrm rot="-10800000">
            <a:off x="4683018" y="3055007"/>
            <a:ext cx="987775" cy="1059276"/>
          </a:xfrm>
          <a:custGeom>
            <a:avLst/>
            <a:gdLst/>
            <a:ahLst/>
            <a:cxnLst/>
            <a:rect l="l" t="t" r="r" b="b"/>
            <a:pathLst>
              <a:path w="987775" h="1059276">
                <a:moveTo>
                  <a:pt x="0" y="0"/>
                </a:moveTo>
                <a:lnTo>
                  <a:pt x="987775" y="0"/>
                </a:lnTo>
                <a:lnTo>
                  <a:pt x="987775" y="1059276"/>
                </a:lnTo>
                <a:lnTo>
                  <a:pt x="0" y="1059276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 rot="-10800000">
            <a:off x="4440712" y="6102889"/>
            <a:ext cx="987775" cy="1059276"/>
          </a:xfrm>
          <a:custGeom>
            <a:avLst/>
            <a:gdLst/>
            <a:ahLst/>
            <a:cxnLst/>
            <a:rect l="l" t="t" r="r" b="b"/>
            <a:pathLst>
              <a:path w="987775" h="1059276">
                <a:moveTo>
                  <a:pt x="0" y="0"/>
                </a:moveTo>
                <a:lnTo>
                  <a:pt x="987775" y="0"/>
                </a:lnTo>
                <a:lnTo>
                  <a:pt x="987775" y="1059276"/>
                </a:lnTo>
                <a:lnTo>
                  <a:pt x="0" y="1059276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 rot="-10800000">
            <a:off x="3816128" y="9223685"/>
            <a:ext cx="987775" cy="1059276"/>
          </a:xfrm>
          <a:custGeom>
            <a:avLst/>
            <a:gdLst/>
            <a:ahLst/>
            <a:cxnLst/>
            <a:rect l="l" t="t" r="r" b="b"/>
            <a:pathLst>
              <a:path w="987775" h="1059276">
                <a:moveTo>
                  <a:pt x="0" y="0"/>
                </a:moveTo>
                <a:lnTo>
                  <a:pt x="987775" y="0"/>
                </a:lnTo>
                <a:lnTo>
                  <a:pt x="987775" y="1059276"/>
                </a:lnTo>
                <a:lnTo>
                  <a:pt x="0" y="1059276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 rot="-10800000">
            <a:off x="4514628" y="11828177"/>
            <a:ext cx="987775" cy="1059276"/>
          </a:xfrm>
          <a:custGeom>
            <a:avLst/>
            <a:gdLst/>
            <a:ahLst/>
            <a:cxnLst/>
            <a:rect l="l" t="t" r="r" b="b"/>
            <a:pathLst>
              <a:path w="987775" h="1059276">
                <a:moveTo>
                  <a:pt x="0" y="0"/>
                </a:moveTo>
                <a:lnTo>
                  <a:pt x="987775" y="0"/>
                </a:lnTo>
                <a:lnTo>
                  <a:pt x="987775" y="1059276"/>
                </a:lnTo>
                <a:lnTo>
                  <a:pt x="0" y="1059276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 rot="-10800000">
            <a:off x="4440712" y="14545173"/>
            <a:ext cx="987775" cy="1059276"/>
          </a:xfrm>
          <a:custGeom>
            <a:avLst/>
            <a:gdLst/>
            <a:ahLst/>
            <a:cxnLst/>
            <a:rect l="l" t="t" r="r" b="b"/>
            <a:pathLst>
              <a:path w="987775" h="1059276">
                <a:moveTo>
                  <a:pt x="0" y="0"/>
                </a:moveTo>
                <a:lnTo>
                  <a:pt x="987775" y="0"/>
                </a:lnTo>
                <a:lnTo>
                  <a:pt x="987775" y="1059276"/>
                </a:lnTo>
                <a:lnTo>
                  <a:pt x="0" y="1059276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2634907" y="7631266"/>
            <a:ext cx="987775" cy="1059276"/>
          </a:xfrm>
          <a:custGeom>
            <a:avLst/>
            <a:gdLst/>
            <a:ahLst/>
            <a:cxnLst/>
            <a:rect l="l" t="t" r="r" b="b"/>
            <a:pathLst>
              <a:path w="987775" h="1059276">
                <a:moveTo>
                  <a:pt x="0" y="0"/>
                </a:moveTo>
                <a:lnTo>
                  <a:pt x="987775" y="0"/>
                </a:lnTo>
                <a:lnTo>
                  <a:pt x="987775" y="1059276"/>
                </a:lnTo>
                <a:lnTo>
                  <a:pt x="0" y="1059276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1" name="Freeform 41"/>
          <p:cNvSpPr/>
          <p:nvPr/>
        </p:nvSpPr>
        <p:spPr>
          <a:xfrm>
            <a:off x="2570587" y="10523965"/>
            <a:ext cx="987775" cy="1059276"/>
          </a:xfrm>
          <a:custGeom>
            <a:avLst/>
            <a:gdLst/>
            <a:ahLst/>
            <a:cxnLst/>
            <a:rect l="l" t="t" r="r" b="b"/>
            <a:pathLst>
              <a:path w="987775" h="1059276">
                <a:moveTo>
                  <a:pt x="0" y="0"/>
                </a:moveTo>
                <a:lnTo>
                  <a:pt x="987775" y="0"/>
                </a:lnTo>
                <a:lnTo>
                  <a:pt x="987775" y="1059277"/>
                </a:lnTo>
                <a:lnTo>
                  <a:pt x="0" y="1059277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Freeform 42"/>
          <p:cNvSpPr/>
          <p:nvPr/>
        </p:nvSpPr>
        <p:spPr>
          <a:xfrm>
            <a:off x="2467941" y="13240550"/>
            <a:ext cx="987775" cy="1059276"/>
          </a:xfrm>
          <a:custGeom>
            <a:avLst/>
            <a:gdLst/>
            <a:ahLst/>
            <a:cxnLst/>
            <a:rect l="l" t="t" r="r" b="b"/>
            <a:pathLst>
              <a:path w="987775" h="1059276">
                <a:moveTo>
                  <a:pt x="0" y="0"/>
                </a:moveTo>
                <a:lnTo>
                  <a:pt x="987775" y="0"/>
                </a:lnTo>
                <a:lnTo>
                  <a:pt x="987775" y="1059276"/>
                </a:lnTo>
                <a:lnTo>
                  <a:pt x="0" y="1059276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Freeform 43"/>
          <p:cNvSpPr/>
          <p:nvPr/>
        </p:nvSpPr>
        <p:spPr>
          <a:xfrm>
            <a:off x="534183" y="16230348"/>
            <a:ext cx="987775" cy="1059276"/>
          </a:xfrm>
          <a:custGeom>
            <a:avLst/>
            <a:gdLst/>
            <a:ahLst/>
            <a:cxnLst/>
            <a:rect l="l" t="t" r="r" b="b"/>
            <a:pathLst>
              <a:path w="987775" h="1059276">
                <a:moveTo>
                  <a:pt x="0" y="0"/>
                </a:moveTo>
                <a:lnTo>
                  <a:pt x="987775" y="0"/>
                </a:lnTo>
                <a:lnTo>
                  <a:pt x="987775" y="1059276"/>
                </a:lnTo>
                <a:lnTo>
                  <a:pt x="0" y="1059276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4" name="AutoShape 44"/>
          <p:cNvSpPr/>
          <p:nvPr/>
        </p:nvSpPr>
        <p:spPr>
          <a:xfrm flipV="1">
            <a:off x="372738" y="1260199"/>
            <a:ext cx="0" cy="5372329"/>
          </a:xfrm>
          <a:prstGeom prst="line">
            <a:avLst/>
          </a:prstGeom>
          <a:ln w="47625" cap="rnd">
            <a:solidFill>
              <a:srgbClr val="7BC9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5" name="AutoShape 45"/>
          <p:cNvSpPr/>
          <p:nvPr/>
        </p:nvSpPr>
        <p:spPr>
          <a:xfrm flipV="1">
            <a:off x="348925" y="12388646"/>
            <a:ext cx="0" cy="5372329"/>
          </a:xfrm>
          <a:prstGeom prst="line">
            <a:avLst/>
          </a:prstGeom>
          <a:ln w="47625" cap="rnd">
            <a:solidFill>
              <a:srgbClr val="7BC9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98988" cy="19506645"/>
          </a:xfrm>
          <a:custGeom>
            <a:avLst/>
            <a:gdLst/>
            <a:ahLst/>
            <a:cxnLst/>
            <a:rect l="l" t="t" r="r" b="b"/>
            <a:pathLst>
              <a:path w="7798988" h="19506645">
                <a:moveTo>
                  <a:pt x="0" y="0"/>
                </a:moveTo>
                <a:lnTo>
                  <a:pt x="7798988" y="0"/>
                </a:lnTo>
                <a:lnTo>
                  <a:pt x="7798988" y="19506645"/>
                </a:lnTo>
                <a:lnTo>
                  <a:pt x="0" y="1950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3169316" y="2614670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2989659" y="18042163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752538" y="8256281"/>
            <a:ext cx="1024877" cy="1058442"/>
            <a:chOff x="0" y="0"/>
            <a:chExt cx="1366502" cy="1411256"/>
          </a:xfrm>
        </p:grpSpPr>
        <p:sp>
          <p:nvSpPr>
            <p:cNvPr id="8" name="Freeform 8"/>
            <p:cNvSpPr/>
            <p:nvPr/>
          </p:nvSpPr>
          <p:spPr>
            <a:xfrm>
              <a:off x="0" y="327519"/>
              <a:ext cx="925240" cy="1083737"/>
            </a:xfrm>
            <a:custGeom>
              <a:avLst/>
              <a:gdLst/>
              <a:ahLst/>
              <a:cxnLst/>
              <a:rect l="l" t="t" r="r" b="b"/>
              <a:pathLst>
                <a:path w="925240" h="1083737">
                  <a:moveTo>
                    <a:pt x="0" y="0"/>
                  </a:moveTo>
                  <a:lnTo>
                    <a:pt x="925240" y="0"/>
                  </a:lnTo>
                  <a:lnTo>
                    <a:pt x="925240" y="1083737"/>
                  </a:lnTo>
                  <a:lnTo>
                    <a:pt x="0" y="1083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600637" y="0"/>
              <a:ext cx="765865" cy="749590"/>
            </a:xfrm>
            <a:custGeom>
              <a:avLst/>
              <a:gdLst/>
              <a:ahLst/>
              <a:cxnLst/>
              <a:rect l="l" t="t" r="r" b="b"/>
              <a:pathLst>
                <a:path w="765865" h="749590">
                  <a:moveTo>
                    <a:pt x="0" y="0"/>
                  </a:moveTo>
                  <a:lnTo>
                    <a:pt x="765865" y="0"/>
                  </a:lnTo>
                  <a:lnTo>
                    <a:pt x="765865" y="749590"/>
                  </a:lnTo>
                  <a:lnTo>
                    <a:pt x="0" y="749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print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5763" y="10317206"/>
            <a:ext cx="1469825" cy="1076874"/>
            <a:chOff x="0" y="0"/>
            <a:chExt cx="1959766" cy="1435833"/>
          </a:xfrm>
        </p:grpSpPr>
        <p:sp>
          <p:nvSpPr>
            <p:cNvPr id="11" name="Freeform 11"/>
            <p:cNvSpPr/>
            <p:nvPr/>
          </p:nvSpPr>
          <p:spPr>
            <a:xfrm rot="7755771">
              <a:off x="240902" y="176828"/>
              <a:ext cx="969900" cy="1082176"/>
            </a:xfrm>
            <a:custGeom>
              <a:avLst/>
              <a:gdLst/>
              <a:ahLst/>
              <a:cxnLst/>
              <a:rect l="l" t="t" r="r" b="b"/>
              <a:pathLst>
                <a:path w="969900" h="1082176">
                  <a:moveTo>
                    <a:pt x="0" y="0"/>
                  </a:moveTo>
                  <a:lnTo>
                    <a:pt x="969901" y="0"/>
                  </a:lnTo>
                  <a:lnTo>
                    <a:pt x="969901" y="1082176"/>
                  </a:lnTo>
                  <a:lnTo>
                    <a:pt x="0" y="108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print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99307" y="327228"/>
              <a:ext cx="1160459" cy="979006"/>
            </a:xfrm>
            <a:custGeom>
              <a:avLst/>
              <a:gdLst/>
              <a:ahLst/>
              <a:cxnLst/>
              <a:rect l="l" t="t" r="r" b="b"/>
              <a:pathLst>
                <a:path w="1160459" h="979006">
                  <a:moveTo>
                    <a:pt x="0" y="0"/>
                  </a:moveTo>
                  <a:lnTo>
                    <a:pt x="1160459" y="0"/>
                  </a:lnTo>
                  <a:lnTo>
                    <a:pt x="1160459" y="979005"/>
                  </a:lnTo>
                  <a:lnTo>
                    <a:pt x="0" y="979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print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62297" y="4449964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6" y="0"/>
                </a:lnTo>
                <a:lnTo>
                  <a:pt x="278036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162297" y="6290715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6" y="0"/>
                </a:lnTo>
                <a:lnTo>
                  <a:pt x="278036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162297" y="10165759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6" y="0"/>
                </a:lnTo>
                <a:lnTo>
                  <a:pt x="278036" y="1220644"/>
                </a:lnTo>
                <a:lnTo>
                  <a:pt x="0" y="1220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162297" y="8162400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6" y="0"/>
                </a:lnTo>
                <a:lnTo>
                  <a:pt x="278036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898209" y="5736966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2" y="0"/>
                </a:lnTo>
                <a:lnTo>
                  <a:pt x="4732632" y="41411"/>
                </a:lnTo>
                <a:lnTo>
                  <a:pt x="0" y="41411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898209" y="7578065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2" y="0"/>
                </a:lnTo>
                <a:lnTo>
                  <a:pt x="4732632" y="41410"/>
                </a:lnTo>
                <a:lnTo>
                  <a:pt x="0" y="41410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848713" y="9505223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3" y="0"/>
                </a:lnTo>
                <a:lnTo>
                  <a:pt x="4732633" y="41411"/>
                </a:lnTo>
                <a:lnTo>
                  <a:pt x="0" y="41411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848713" y="11594105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3" y="0"/>
                </a:lnTo>
                <a:lnTo>
                  <a:pt x="4732633" y="41411"/>
                </a:lnTo>
                <a:lnTo>
                  <a:pt x="0" y="41411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 rot="-2799747">
            <a:off x="6190750" y="-586257"/>
            <a:ext cx="3048000" cy="2777490"/>
          </a:xfrm>
          <a:custGeom>
            <a:avLst/>
            <a:gdLst/>
            <a:ahLst/>
            <a:cxnLst/>
            <a:rect l="l" t="t" r="r" b="b"/>
            <a:pathLst>
              <a:path w="3048000" h="2777490">
                <a:moveTo>
                  <a:pt x="0" y="0"/>
                </a:moveTo>
                <a:lnTo>
                  <a:pt x="3048000" y="0"/>
                </a:lnTo>
                <a:lnTo>
                  <a:pt x="3048000" y="2777490"/>
                </a:lnTo>
                <a:lnTo>
                  <a:pt x="0" y="2777490"/>
                </a:lnTo>
                <a:lnTo>
                  <a:pt x="0" y="0"/>
                </a:lnTo>
                <a:close/>
              </a:path>
            </a:pathLst>
          </a:custGeom>
          <a:blipFill>
            <a:blip r:embed="rId18" cstate="print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 rot="2931404">
            <a:off x="2542811" y="17929084"/>
            <a:ext cx="3048000" cy="2777490"/>
          </a:xfrm>
          <a:custGeom>
            <a:avLst/>
            <a:gdLst/>
            <a:ahLst/>
            <a:cxnLst/>
            <a:rect l="l" t="t" r="r" b="b"/>
            <a:pathLst>
              <a:path w="3048000" h="2777490">
                <a:moveTo>
                  <a:pt x="0" y="0"/>
                </a:moveTo>
                <a:lnTo>
                  <a:pt x="3048000" y="0"/>
                </a:lnTo>
                <a:lnTo>
                  <a:pt x="3048000" y="2777490"/>
                </a:lnTo>
                <a:lnTo>
                  <a:pt x="0" y="2777490"/>
                </a:lnTo>
                <a:lnTo>
                  <a:pt x="0" y="0"/>
                </a:lnTo>
                <a:close/>
              </a:path>
            </a:pathLst>
          </a:custGeom>
          <a:blipFill>
            <a:blip r:embed="rId18" cstate="print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724109" y="4665427"/>
            <a:ext cx="987147" cy="789718"/>
          </a:xfrm>
          <a:custGeom>
            <a:avLst/>
            <a:gdLst/>
            <a:ahLst/>
            <a:cxnLst/>
            <a:rect l="l" t="t" r="r" b="b"/>
            <a:pathLst>
              <a:path w="987147" h="789718">
                <a:moveTo>
                  <a:pt x="0" y="0"/>
                </a:moveTo>
                <a:lnTo>
                  <a:pt x="987147" y="0"/>
                </a:lnTo>
                <a:lnTo>
                  <a:pt x="987147" y="789718"/>
                </a:lnTo>
                <a:lnTo>
                  <a:pt x="0" y="78971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990749" y="6290765"/>
            <a:ext cx="780816" cy="812292"/>
          </a:xfrm>
          <a:custGeom>
            <a:avLst/>
            <a:gdLst/>
            <a:ahLst/>
            <a:cxnLst/>
            <a:rect l="l" t="t" r="r" b="b"/>
            <a:pathLst>
              <a:path w="780816" h="812292">
                <a:moveTo>
                  <a:pt x="0" y="0"/>
                </a:moveTo>
                <a:lnTo>
                  <a:pt x="780816" y="0"/>
                </a:lnTo>
                <a:lnTo>
                  <a:pt x="780816" y="812292"/>
                </a:lnTo>
                <a:lnTo>
                  <a:pt x="0" y="812292"/>
                </a:lnTo>
                <a:lnTo>
                  <a:pt x="0" y="0"/>
                </a:lnTo>
                <a:close/>
              </a:path>
            </a:pathLst>
          </a:custGeom>
          <a:blipFill>
            <a:blip r:embed="rId22" cstate="print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714627" y="6729492"/>
            <a:ext cx="806756" cy="581873"/>
          </a:xfrm>
          <a:custGeom>
            <a:avLst/>
            <a:gdLst/>
            <a:ahLst/>
            <a:cxnLst/>
            <a:rect l="l" t="t" r="r" b="b"/>
            <a:pathLst>
              <a:path w="806756" h="581873">
                <a:moveTo>
                  <a:pt x="0" y="0"/>
                </a:moveTo>
                <a:lnTo>
                  <a:pt x="806756" y="0"/>
                </a:lnTo>
                <a:lnTo>
                  <a:pt x="806756" y="581873"/>
                </a:lnTo>
                <a:lnTo>
                  <a:pt x="0" y="581873"/>
                </a:lnTo>
                <a:lnTo>
                  <a:pt x="0" y="0"/>
                </a:lnTo>
                <a:close/>
              </a:path>
            </a:pathLst>
          </a:custGeom>
          <a:blipFill>
            <a:blip r:embed="rId24" cstate="print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1162297" y="12026041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6" y="0"/>
                </a:lnTo>
                <a:lnTo>
                  <a:pt x="278036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>
            <a:off x="1848713" y="13454387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3" y="0"/>
                </a:lnTo>
                <a:lnTo>
                  <a:pt x="4732633" y="41411"/>
                </a:lnTo>
                <a:lnTo>
                  <a:pt x="0" y="41411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1800203" y="12244459"/>
            <a:ext cx="980945" cy="942933"/>
          </a:xfrm>
          <a:custGeom>
            <a:avLst/>
            <a:gdLst/>
            <a:ahLst/>
            <a:cxnLst/>
            <a:rect l="l" t="t" r="r" b="b"/>
            <a:pathLst>
              <a:path w="980945" h="942933">
                <a:moveTo>
                  <a:pt x="0" y="0"/>
                </a:moveTo>
                <a:lnTo>
                  <a:pt x="980945" y="0"/>
                </a:lnTo>
                <a:lnTo>
                  <a:pt x="980945" y="942933"/>
                </a:lnTo>
                <a:lnTo>
                  <a:pt x="0" y="942933"/>
                </a:lnTo>
                <a:lnTo>
                  <a:pt x="0" y="0"/>
                </a:lnTo>
                <a:close/>
              </a:path>
            </a:pathLst>
          </a:custGeom>
          <a:blipFill>
            <a:blip r:embed="rId26" cstate="print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TextBox 29"/>
          <p:cNvSpPr txBox="1"/>
          <p:nvPr/>
        </p:nvSpPr>
        <p:spPr>
          <a:xfrm>
            <a:off x="2953167" y="4928611"/>
            <a:ext cx="2696374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79"/>
              </a:lnSpc>
            </a:pPr>
            <a:r>
              <a:rPr lang="en-US" sz="1599" dirty="0" err="1">
                <a:solidFill>
                  <a:srgbClr val="FCB47C"/>
                </a:solidFill>
                <a:latin typeface="Rubik"/>
              </a:rPr>
              <a:t>Táxi</a:t>
            </a:r>
            <a:endParaRPr lang="en-US" sz="1599" dirty="0">
              <a:solidFill>
                <a:srgbClr val="FCB47C"/>
              </a:solidFill>
              <a:latin typeface="Rubik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855299" y="8566260"/>
            <a:ext cx="2558406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CB47C"/>
                </a:solidFill>
                <a:latin typeface="Rubik"/>
              </a:rPr>
              <a:t>Dispositivos Médicos e de Acessibilidade para PCDs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53167" y="6819847"/>
            <a:ext cx="2290277" cy="26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 dirty="0" err="1">
                <a:solidFill>
                  <a:srgbClr val="FCB47C"/>
                </a:solidFill>
                <a:latin typeface="Rubik"/>
              </a:rPr>
              <a:t>Frutas</a:t>
            </a:r>
            <a:r>
              <a:rPr lang="en-US" sz="1599" dirty="0">
                <a:solidFill>
                  <a:srgbClr val="FCB47C"/>
                </a:solidFill>
                <a:latin typeface="Rubik"/>
              </a:rPr>
              <a:t>, </a:t>
            </a:r>
            <a:r>
              <a:rPr lang="en-US" sz="1599" dirty="0" err="1">
                <a:solidFill>
                  <a:srgbClr val="FCB47C"/>
                </a:solidFill>
                <a:latin typeface="Rubik"/>
              </a:rPr>
              <a:t>Verduras</a:t>
            </a:r>
            <a:r>
              <a:rPr lang="en-US" sz="1599" dirty="0">
                <a:solidFill>
                  <a:srgbClr val="FCB47C"/>
                </a:solidFill>
                <a:latin typeface="Rubik"/>
              </a:rPr>
              <a:t> e </a:t>
            </a:r>
            <a:r>
              <a:rPr lang="en-US" sz="1599" dirty="0" err="1">
                <a:solidFill>
                  <a:srgbClr val="FCB47C"/>
                </a:solidFill>
                <a:latin typeface="Rubik"/>
              </a:rPr>
              <a:t>Ovos</a:t>
            </a:r>
            <a:endParaRPr lang="en-US" sz="1599" dirty="0">
              <a:solidFill>
                <a:srgbClr val="FCB47C"/>
              </a:solidFill>
              <a:latin typeface="Rubik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77179" y="1624018"/>
            <a:ext cx="5419230" cy="669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4980" dirty="0" err="1">
                <a:solidFill>
                  <a:srgbClr val="F0F0F0"/>
                </a:solidFill>
                <a:latin typeface="Antonio Ultra-Bold"/>
              </a:rPr>
              <a:t>Alíquotas</a:t>
            </a:r>
            <a:r>
              <a:rPr lang="en-US" sz="4980" dirty="0">
                <a:solidFill>
                  <a:srgbClr val="F0F0F0"/>
                </a:solidFill>
                <a:latin typeface="Antonio Ultra-Bold"/>
              </a:rPr>
              <a:t> </a:t>
            </a:r>
            <a:r>
              <a:rPr lang="en-US" sz="4980" dirty="0" err="1">
                <a:solidFill>
                  <a:srgbClr val="F0F0F0"/>
                </a:solidFill>
                <a:latin typeface="Antonio Ultra-Bold"/>
              </a:rPr>
              <a:t>Reduzidas</a:t>
            </a:r>
            <a:endParaRPr lang="en-US" sz="4980" dirty="0">
              <a:solidFill>
                <a:srgbClr val="F0F0F0"/>
              </a:solidFill>
              <a:latin typeface="Antonio Ultra-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 dirty="0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39888" y="10462697"/>
            <a:ext cx="2889941" cy="83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 dirty="0" err="1">
                <a:solidFill>
                  <a:srgbClr val="FCB47C"/>
                </a:solidFill>
                <a:latin typeface="Rubik"/>
              </a:rPr>
              <a:t>Medicamentos</a:t>
            </a:r>
            <a:r>
              <a:rPr lang="en-US" sz="1599" dirty="0">
                <a:solidFill>
                  <a:srgbClr val="FCB47C"/>
                </a:solidFill>
                <a:latin typeface="Rubik"/>
              </a:rPr>
              <a:t> e </a:t>
            </a:r>
            <a:r>
              <a:rPr lang="en-US" sz="1599" dirty="0" err="1">
                <a:solidFill>
                  <a:srgbClr val="FCB47C"/>
                </a:solidFill>
                <a:latin typeface="Rubik"/>
              </a:rPr>
              <a:t>produtos</a:t>
            </a:r>
            <a:r>
              <a:rPr lang="en-US" sz="1599" dirty="0">
                <a:solidFill>
                  <a:srgbClr val="FCB47C"/>
                </a:solidFill>
                <a:latin typeface="Rubik"/>
              </a:rPr>
              <a:t> de </a:t>
            </a:r>
            <a:r>
              <a:rPr lang="en-US" sz="1599" dirty="0" err="1">
                <a:solidFill>
                  <a:srgbClr val="FCB47C"/>
                </a:solidFill>
                <a:latin typeface="Rubik"/>
              </a:rPr>
              <a:t>cuidados</a:t>
            </a:r>
            <a:r>
              <a:rPr lang="en-US" sz="1599" dirty="0">
                <a:solidFill>
                  <a:srgbClr val="FCB47C"/>
                </a:solidFill>
                <a:latin typeface="Rubik"/>
              </a:rPr>
              <a:t> </a:t>
            </a:r>
            <a:r>
              <a:rPr lang="en-US" sz="1599" dirty="0" err="1">
                <a:solidFill>
                  <a:srgbClr val="FCB47C"/>
                </a:solidFill>
                <a:latin typeface="Rubik"/>
              </a:rPr>
              <a:t>básicos</a:t>
            </a:r>
            <a:r>
              <a:rPr lang="en-US" sz="1599" dirty="0">
                <a:solidFill>
                  <a:srgbClr val="FCB47C"/>
                </a:solidFill>
                <a:latin typeface="Rubik"/>
              </a:rPr>
              <a:t> à </a:t>
            </a:r>
            <a:r>
              <a:rPr lang="en-US" sz="1599" dirty="0" err="1">
                <a:solidFill>
                  <a:srgbClr val="FCB47C"/>
                </a:solidFill>
                <a:latin typeface="Rubik"/>
              </a:rPr>
              <a:t>saúde</a:t>
            </a:r>
            <a:r>
              <a:rPr lang="en-US" sz="1599" dirty="0">
                <a:solidFill>
                  <a:srgbClr val="FCB47C"/>
                </a:solidFill>
                <a:latin typeface="Rubik"/>
              </a:rPr>
              <a:t> menstrual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611701" y="18179806"/>
            <a:ext cx="235018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00" b="1" dirty="0" smtClean="0">
                <a:solidFill>
                  <a:srgbClr val="FFFF00"/>
                </a:solidFill>
                <a:latin typeface="Freestyle Script" pitchFamily="66" charset="0"/>
              </a:rPr>
              <a:t>VSR – CONTABILIDADE</a:t>
            </a:r>
          </a:p>
          <a:p>
            <a:pPr algn="ctr">
              <a:lnSpc>
                <a:spcPts val="2304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1600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1600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0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</a:p>
          <a:p>
            <a:pPr algn="ctr">
              <a:lnSpc>
                <a:spcPts val="1677"/>
              </a:lnSpc>
            </a:pPr>
            <a:endParaRPr lang="en-US" sz="1568" dirty="0">
              <a:solidFill>
                <a:srgbClr val="EBEBEB"/>
              </a:solidFill>
              <a:latin typeface="Glacial Indifference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38727" y="3168817"/>
            <a:ext cx="5057682" cy="47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2717" spc="130" dirty="0">
                <a:solidFill>
                  <a:srgbClr val="FCB47C"/>
                </a:solidFill>
                <a:latin typeface="Waffle Soft"/>
              </a:rPr>
              <a:t>ISENÇÃO E ALÍQUOTA 0%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59017" y="12595539"/>
            <a:ext cx="2889941" cy="28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 dirty="0" err="1">
                <a:solidFill>
                  <a:srgbClr val="FCB47C"/>
                </a:solidFill>
                <a:latin typeface="Rubik"/>
              </a:rPr>
              <a:t>Cesta</a:t>
            </a:r>
            <a:r>
              <a:rPr lang="en-US" sz="1599" dirty="0">
                <a:solidFill>
                  <a:srgbClr val="FCB47C"/>
                </a:solidFill>
                <a:latin typeface="Rubik"/>
              </a:rPr>
              <a:t> </a:t>
            </a:r>
            <a:r>
              <a:rPr lang="en-US" sz="1599" dirty="0" err="1">
                <a:solidFill>
                  <a:srgbClr val="FCB47C"/>
                </a:solidFill>
                <a:latin typeface="Rubik"/>
              </a:rPr>
              <a:t>Básica</a:t>
            </a:r>
            <a:endParaRPr lang="en-US" sz="1599" dirty="0">
              <a:solidFill>
                <a:srgbClr val="FCB47C"/>
              </a:solidFill>
              <a:latin typeface="Rubik"/>
            </a:endParaRPr>
          </a:p>
        </p:txBody>
      </p:sp>
      <p:sp>
        <p:nvSpPr>
          <p:cNvPr id="38" name="AutoShape 3">
            <a:extLst>
              <a:ext uri="{FF2B5EF4-FFF2-40B4-BE49-F238E27FC236}">
                <a16:creationId xmlns:a16="http://schemas.microsoft.com/office/drawing/2014/main" xmlns="" id="{9D70238F-EC41-4E5D-A05C-152F81406DCC}"/>
              </a:ext>
            </a:extLst>
          </p:cNvPr>
          <p:cNvSpPr/>
          <p:nvPr/>
        </p:nvSpPr>
        <p:spPr>
          <a:xfrm>
            <a:off x="3169316" y="14224520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xmlns="" id="{463D06D6-2E9A-4191-969D-322DE97193C5}"/>
              </a:ext>
            </a:extLst>
          </p:cNvPr>
          <p:cNvSpPr txBox="1"/>
          <p:nvPr/>
        </p:nvSpPr>
        <p:spPr>
          <a:xfrm>
            <a:off x="1438727" y="14778667"/>
            <a:ext cx="5057682" cy="94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2717" spc="130" dirty="0">
                <a:solidFill>
                  <a:schemeClr val="accent5"/>
                </a:solidFill>
                <a:latin typeface="Waffle Soft"/>
              </a:rPr>
              <a:t>CASHBACK BAIXA RENDA</a:t>
            </a:r>
          </a:p>
          <a:p>
            <a:pPr algn="ctr">
              <a:lnSpc>
                <a:spcPts val="3804"/>
              </a:lnSpc>
            </a:pPr>
            <a:r>
              <a:rPr lang="en-US" sz="2717" spc="130" dirty="0">
                <a:solidFill>
                  <a:srgbClr val="FCB47C"/>
                </a:solidFill>
                <a:latin typeface="Waffle Soft"/>
              </a:rPr>
              <a:t> </a:t>
            </a:r>
          </a:p>
        </p:txBody>
      </p:sp>
      <p:sp>
        <p:nvSpPr>
          <p:cNvPr id="40" name="Freeform 3">
            <a:extLst>
              <a:ext uri="{FF2B5EF4-FFF2-40B4-BE49-F238E27FC236}">
                <a16:creationId xmlns:a16="http://schemas.microsoft.com/office/drawing/2014/main" xmlns="" id="{DAE2DD69-2735-4168-9D45-788B5C7F64FB}"/>
              </a:ext>
            </a:extLst>
          </p:cNvPr>
          <p:cNvSpPr/>
          <p:nvPr/>
        </p:nvSpPr>
        <p:spPr>
          <a:xfrm>
            <a:off x="4645790" y="15961482"/>
            <a:ext cx="767915" cy="947696"/>
          </a:xfrm>
          <a:custGeom>
            <a:avLst/>
            <a:gdLst/>
            <a:ahLst/>
            <a:cxnLst/>
            <a:rect l="l" t="t" r="r" b="b"/>
            <a:pathLst>
              <a:path w="3048000" h="4204138">
                <a:moveTo>
                  <a:pt x="0" y="0"/>
                </a:moveTo>
                <a:lnTo>
                  <a:pt x="3048000" y="0"/>
                </a:lnTo>
                <a:lnTo>
                  <a:pt x="3048000" y="4204138"/>
                </a:lnTo>
                <a:lnTo>
                  <a:pt x="0" y="4204138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xmlns="" id="{3AD6AA64-3F3F-455A-B09E-99C2B71E2D14}"/>
              </a:ext>
            </a:extLst>
          </p:cNvPr>
          <p:cNvSpPr/>
          <p:nvPr/>
        </p:nvSpPr>
        <p:spPr>
          <a:xfrm>
            <a:off x="2580703" y="15991100"/>
            <a:ext cx="1026088" cy="947695"/>
          </a:xfrm>
          <a:custGeom>
            <a:avLst/>
            <a:gdLst/>
            <a:ahLst/>
            <a:cxnLst/>
            <a:rect l="l" t="t" r="r" b="b"/>
            <a:pathLst>
              <a:path w="3048000" h="2857500">
                <a:moveTo>
                  <a:pt x="0" y="0"/>
                </a:moveTo>
                <a:lnTo>
                  <a:pt x="3048000" y="0"/>
                </a:lnTo>
                <a:lnTo>
                  <a:pt x="30480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3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Freeform 26">
            <a:extLst>
              <a:ext uri="{FF2B5EF4-FFF2-40B4-BE49-F238E27FC236}">
                <a16:creationId xmlns:a16="http://schemas.microsoft.com/office/drawing/2014/main" xmlns="" id="{AB78497C-1E70-4E72-8754-7CE67B98D81B}"/>
              </a:ext>
            </a:extLst>
          </p:cNvPr>
          <p:cNvSpPr/>
          <p:nvPr/>
        </p:nvSpPr>
        <p:spPr>
          <a:xfrm>
            <a:off x="1277726" y="15854785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6" y="0"/>
                </a:lnTo>
                <a:lnTo>
                  <a:pt x="278036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37">
            <a:extLst>
              <a:ext uri="{FF2B5EF4-FFF2-40B4-BE49-F238E27FC236}">
                <a16:creationId xmlns:a16="http://schemas.microsoft.com/office/drawing/2014/main" xmlns="" id="{65125306-3FC6-48B7-9E88-69A50B2ADCB7}"/>
              </a:ext>
            </a:extLst>
          </p:cNvPr>
          <p:cNvSpPr txBox="1"/>
          <p:nvPr/>
        </p:nvSpPr>
        <p:spPr>
          <a:xfrm>
            <a:off x="2224122" y="17130148"/>
            <a:ext cx="1637104" cy="26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 dirty="0" err="1">
                <a:solidFill>
                  <a:schemeClr val="accent5"/>
                </a:solidFill>
                <a:latin typeface="Rubik"/>
              </a:rPr>
              <a:t>Energia</a:t>
            </a:r>
            <a:r>
              <a:rPr lang="en-US" sz="1599" dirty="0">
                <a:solidFill>
                  <a:schemeClr val="accent5"/>
                </a:solidFill>
                <a:latin typeface="Rubik"/>
              </a:rPr>
              <a:t> </a:t>
            </a:r>
            <a:r>
              <a:rPr lang="en-US" sz="1599" dirty="0" err="1">
                <a:solidFill>
                  <a:schemeClr val="accent5"/>
                </a:solidFill>
                <a:latin typeface="Rubik"/>
              </a:rPr>
              <a:t>Elétrica</a:t>
            </a:r>
            <a:endParaRPr lang="en-US" sz="1599" dirty="0">
              <a:solidFill>
                <a:schemeClr val="accent5"/>
              </a:solidFill>
              <a:latin typeface="Rubik"/>
            </a:endParaRPr>
          </a:p>
        </p:txBody>
      </p:sp>
      <p:sp>
        <p:nvSpPr>
          <p:cNvPr id="44" name="TextBox 37">
            <a:extLst>
              <a:ext uri="{FF2B5EF4-FFF2-40B4-BE49-F238E27FC236}">
                <a16:creationId xmlns:a16="http://schemas.microsoft.com/office/drawing/2014/main" xmlns="" id="{BE0A827E-3705-4DD5-8DC1-19E06742CADC}"/>
              </a:ext>
            </a:extLst>
          </p:cNvPr>
          <p:cNvSpPr txBox="1"/>
          <p:nvPr/>
        </p:nvSpPr>
        <p:spPr>
          <a:xfrm>
            <a:off x="4215029" y="17124671"/>
            <a:ext cx="1637104" cy="26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 err="1">
                <a:solidFill>
                  <a:schemeClr val="accent5"/>
                </a:solidFill>
                <a:latin typeface="Rubik"/>
              </a:rPr>
              <a:t>Gás</a:t>
            </a:r>
            <a:r>
              <a:rPr lang="en-US" sz="1599" dirty="0">
                <a:solidFill>
                  <a:schemeClr val="accent5"/>
                </a:solidFill>
                <a:latin typeface="Rubik"/>
              </a:rPr>
              <a:t> de </a:t>
            </a:r>
            <a:r>
              <a:rPr lang="en-US" sz="1599" dirty="0" err="1">
                <a:solidFill>
                  <a:schemeClr val="accent5"/>
                </a:solidFill>
                <a:latin typeface="Rubik"/>
              </a:rPr>
              <a:t>Cozinha</a:t>
            </a:r>
            <a:endParaRPr lang="en-US" sz="1599" dirty="0">
              <a:solidFill>
                <a:schemeClr val="accent5"/>
              </a:solidFill>
              <a:latin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98988" cy="19506645"/>
          </a:xfrm>
          <a:custGeom>
            <a:avLst/>
            <a:gdLst/>
            <a:ahLst/>
            <a:cxnLst/>
            <a:rect l="l" t="t" r="r" b="b"/>
            <a:pathLst>
              <a:path w="7798988" h="19506645">
                <a:moveTo>
                  <a:pt x="0" y="0"/>
                </a:moveTo>
                <a:lnTo>
                  <a:pt x="7798988" y="0"/>
                </a:lnTo>
                <a:lnTo>
                  <a:pt x="7798988" y="19506645"/>
                </a:lnTo>
                <a:lnTo>
                  <a:pt x="0" y="1950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3169316" y="2614670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2989659" y="18042163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0353" y="3948132"/>
            <a:ext cx="1202512" cy="647853"/>
          </a:xfrm>
          <a:custGeom>
            <a:avLst/>
            <a:gdLst/>
            <a:ahLst/>
            <a:cxnLst/>
            <a:rect l="l" t="t" r="r" b="b"/>
            <a:pathLst>
              <a:path w="1202512" h="647853">
                <a:moveTo>
                  <a:pt x="0" y="0"/>
                </a:moveTo>
                <a:lnTo>
                  <a:pt x="1202512" y="0"/>
                </a:lnTo>
                <a:lnTo>
                  <a:pt x="1202512" y="647853"/>
                </a:lnTo>
                <a:lnTo>
                  <a:pt x="0" y="6478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708432" y="5161740"/>
            <a:ext cx="1006585" cy="973871"/>
          </a:xfrm>
          <a:custGeom>
            <a:avLst/>
            <a:gdLst/>
            <a:ahLst/>
            <a:cxnLst/>
            <a:rect l="l" t="t" r="r" b="b"/>
            <a:pathLst>
              <a:path w="1006585" h="973871">
                <a:moveTo>
                  <a:pt x="0" y="0"/>
                </a:moveTo>
                <a:lnTo>
                  <a:pt x="1006585" y="0"/>
                </a:lnTo>
                <a:lnTo>
                  <a:pt x="1006585" y="973872"/>
                </a:lnTo>
                <a:lnTo>
                  <a:pt x="0" y="97387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612256" y="6543788"/>
            <a:ext cx="1024877" cy="1058442"/>
            <a:chOff x="0" y="0"/>
            <a:chExt cx="1366502" cy="1411256"/>
          </a:xfrm>
        </p:grpSpPr>
        <p:sp>
          <p:nvSpPr>
            <p:cNvPr id="10" name="Freeform 10"/>
            <p:cNvSpPr/>
            <p:nvPr/>
          </p:nvSpPr>
          <p:spPr>
            <a:xfrm>
              <a:off x="0" y="327519"/>
              <a:ext cx="925240" cy="1083737"/>
            </a:xfrm>
            <a:custGeom>
              <a:avLst/>
              <a:gdLst/>
              <a:ahLst/>
              <a:cxnLst/>
              <a:rect l="l" t="t" r="r" b="b"/>
              <a:pathLst>
                <a:path w="925240" h="1083737">
                  <a:moveTo>
                    <a:pt x="0" y="0"/>
                  </a:moveTo>
                  <a:lnTo>
                    <a:pt x="925240" y="0"/>
                  </a:lnTo>
                  <a:lnTo>
                    <a:pt x="925240" y="1083737"/>
                  </a:lnTo>
                  <a:lnTo>
                    <a:pt x="0" y="1083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print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600637" y="0"/>
              <a:ext cx="765865" cy="749590"/>
            </a:xfrm>
            <a:custGeom>
              <a:avLst/>
              <a:gdLst/>
              <a:ahLst/>
              <a:cxnLst/>
              <a:rect l="l" t="t" r="r" b="b"/>
              <a:pathLst>
                <a:path w="765865" h="749590">
                  <a:moveTo>
                    <a:pt x="0" y="0"/>
                  </a:moveTo>
                  <a:lnTo>
                    <a:pt x="765865" y="0"/>
                  </a:lnTo>
                  <a:lnTo>
                    <a:pt x="765865" y="749590"/>
                  </a:lnTo>
                  <a:lnTo>
                    <a:pt x="0" y="749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print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5481" y="8022024"/>
            <a:ext cx="1469825" cy="1076874"/>
            <a:chOff x="0" y="0"/>
            <a:chExt cx="1959766" cy="1435833"/>
          </a:xfrm>
        </p:grpSpPr>
        <p:sp>
          <p:nvSpPr>
            <p:cNvPr id="13" name="Freeform 13"/>
            <p:cNvSpPr/>
            <p:nvPr/>
          </p:nvSpPr>
          <p:spPr>
            <a:xfrm rot="7755771">
              <a:off x="240902" y="176828"/>
              <a:ext cx="969900" cy="1082176"/>
            </a:xfrm>
            <a:custGeom>
              <a:avLst/>
              <a:gdLst/>
              <a:ahLst/>
              <a:cxnLst/>
              <a:rect l="l" t="t" r="r" b="b"/>
              <a:pathLst>
                <a:path w="969900" h="1082176">
                  <a:moveTo>
                    <a:pt x="0" y="0"/>
                  </a:moveTo>
                  <a:lnTo>
                    <a:pt x="969901" y="0"/>
                  </a:lnTo>
                  <a:lnTo>
                    <a:pt x="969901" y="1082176"/>
                  </a:lnTo>
                  <a:lnTo>
                    <a:pt x="0" y="108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print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99307" y="327228"/>
              <a:ext cx="1160459" cy="979006"/>
            </a:xfrm>
            <a:custGeom>
              <a:avLst/>
              <a:gdLst/>
              <a:ahLst/>
              <a:cxnLst/>
              <a:rect l="l" t="t" r="r" b="b"/>
              <a:pathLst>
                <a:path w="1160459" h="979006">
                  <a:moveTo>
                    <a:pt x="0" y="0"/>
                  </a:moveTo>
                  <a:lnTo>
                    <a:pt x="1160459" y="0"/>
                  </a:lnTo>
                  <a:lnTo>
                    <a:pt x="1160459" y="979005"/>
                  </a:lnTo>
                  <a:lnTo>
                    <a:pt x="0" y="979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 cstate="print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1612256" y="9649120"/>
            <a:ext cx="1837875" cy="611511"/>
          </a:xfrm>
          <a:custGeom>
            <a:avLst/>
            <a:gdLst/>
            <a:ahLst/>
            <a:cxnLst/>
            <a:rect l="l" t="t" r="r" b="b"/>
            <a:pathLst>
              <a:path w="1837875" h="611511">
                <a:moveTo>
                  <a:pt x="1837875" y="0"/>
                </a:moveTo>
                <a:lnTo>
                  <a:pt x="0" y="0"/>
                </a:lnTo>
                <a:lnTo>
                  <a:pt x="0" y="611511"/>
                </a:lnTo>
                <a:lnTo>
                  <a:pt x="1837875" y="611511"/>
                </a:lnTo>
                <a:lnTo>
                  <a:pt x="183787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573185" y="10974434"/>
            <a:ext cx="987069" cy="953756"/>
          </a:xfrm>
          <a:custGeom>
            <a:avLst/>
            <a:gdLst/>
            <a:ahLst/>
            <a:cxnLst/>
            <a:rect l="l" t="t" r="r" b="b"/>
            <a:pathLst>
              <a:path w="987069" h="953756">
                <a:moveTo>
                  <a:pt x="0" y="0"/>
                </a:moveTo>
                <a:lnTo>
                  <a:pt x="987069" y="0"/>
                </a:lnTo>
                <a:lnTo>
                  <a:pt x="987069" y="953756"/>
                </a:lnTo>
                <a:lnTo>
                  <a:pt x="0" y="953756"/>
                </a:lnTo>
                <a:lnTo>
                  <a:pt x="0" y="0"/>
                </a:lnTo>
                <a:close/>
              </a:path>
            </a:pathLst>
          </a:custGeom>
          <a:blipFill>
            <a:blip r:embed="rId18" cstate="print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570239" y="12343727"/>
            <a:ext cx="990015" cy="919477"/>
          </a:xfrm>
          <a:custGeom>
            <a:avLst/>
            <a:gdLst/>
            <a:ahLst/>
            <a:cxnLst/>
            <a:rect l="l" t="t" r="r" b="b"/>
            <a:pathLst>
              <a:path w="990015" h="919477">
                <a:moveTo>
                  <a:pt x="0" y="0"/>
                </a:moveTo>
                <a:lnTo>
                  <a:pt x="990015" y="0"/>
                </a:lnTo>
                <a:lnTo>
                  <a:pt x="990015" y="919477"/>
                </a:lnTo>
                <a:lnTo>
                  <a:pt x="0" y="919477"/>
                </a:lnTo>
                <a:lnTo>
                  <a:pt x="0" y="0"/>
                </a:lnTo>
                <a:close/>
              </a:path>
            </a:pathLst>
          </a:custGeom>
          <a:blipFill>
            <a:blip r:embed="rId20" cstate="print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459749" y="13657447"/>
            <a:ext cx="1117075" cy="1117075"/>
          </a:xfrm>
          <a:custGeom>
            <a:avLst/>
            <a:gdLst/>
            <a:ahLst/>
            <a:cxnLst/>
            <a:rect l="l" t="t" r="r" b="b"/>
            <a:pathLst>
              <a:path w="1117075" h="1117075">
                <a:moveTo>
                  <a:pt x="0" y="0"/>
                </a:moveTo>
                <a:lnTo>
                  <a:pt x="1117075" y="0"/>
                </a:lnTo>
                <a:lnTo>
                  <a:pt x="1117075" y="1117075"/>
                </a:lnTo>
                <a:lnTo>
                  <a:pt x="0" y="1117075"/>
                </a:lnTo>
                <a:lnTo>
                  <a:pt x="0" y="0"/>
                </a:lnTo>
                <a:close/>
              </a:path>
            </a:pathLst>
          </a:custGeom>
          <a:blipFill>
            <a:blip r:embed="rId22" cstate="print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1570239" y="15335909"/>
            <a:ext cx="990015" cy="968218"/>
            <a:chOff x="0" y="0"/>
            <a:chExt cx="1320020" cy="1290957"/>
          </a:xfrm>
        </p:grpSpPr>
        <p:sp>
          <p:nvSpPr>
            <p:cNvPr id="20" name="Freeform 20"/>
            <p:cNvSpPr/>
            <p:nvPr/>
          </p:nvSpPr>
          <p:spPr>
            <a:xfrm>
              <a:off x="219120" y="0"/>
              <a:ext cx="1100901" cy="1062369"/>
            </a:xfrm>
            <a:custGeom>
              <a:avLst/>
              <a:gdLst/>
              <a:ahLst/>
              <a:cxnLst/>
              <a:rect l="l" t="t" r="r" b="b"/>
              <a:pathLst>
                <a:path w="1100901" h="1062369">
                  <a:moveTo>
                    <a:pt x="0" y="0"/>
                  </a:moveTo>
                  <a:lnTo>
                    <a:pt x="1100900" y="0"/>
                  </a:lnTo>
                  <a:lnTo>
                    <a:pt x="1100900" y="1062369"/>
                  </a:lnTo>
                  <a:lnTo>
                    <a:pt x="0" y="1062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 cstate="print">
                <a:extLs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269205"/>
              <a:ext cx="871044" cy="1021752"/>
            </a:xfrm>
            <a:custGeom>
              <a:avLst/>
              <a:gdLst/>
              <a:ahLst/>
              <a:cxnLst/>
              <a:rect l="l" t="t" r="r" b="b"/>
              <a:pathLst>
                <a:path w="871044" h="1021752">
                  <a:moveTo>
                    <a:pt x="0" y="0"/>
                  </a:moveTo>
                  <a:lnTo>
                    <a:pt x="871044" y="0"/>
                  </a:lnTo>
                  <a:lnTo>
                    <a:pt x="871044" y="1021752"/>
                  </a:lnTo>
                  <a:lnTo>
                    <a:pt x="0" y="1021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 cstate="print">
                <a:extLst>
                  <a:ext uri="{96DAC541-7B7A-43D3-8B79-37D633B846F1}">
                    <asvg:svgBlip xmlns:asvg="http://schemas.microsoft.com/office/drawing/2016/SVG/main" xmlns="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580195" y="16719186"/>
            <a:ext cx="970104" cy="955552"/>
          </a:xfrm>
          <a:custGeom>
            <a:avLst/>
            <a:gdLst/>
            <a:ahLst/>
            <a:cxnLst/>
            <a:rect l="l" t="t" r="r" b="b"/>
            <a:pathLst>
              <a:path w="970104" h="955552">
                <a:moveTo>
                  <a:pt x="0" y="0"/>
                </a:moveTo>
                <a:lnTo>
                  <a:pt x="970103" y="0"/>
                </a:lnTo>
                <a:lnTo>
                  <a:pt x="970103" y="955551"/>
                </a:lnTo>
                <a:lnTo>
                  <a:pt x="0" y="955551"/>
                </a:lnTo>
                <a:lnTo>
                  <a:pt x="0" y="0"/>
                </a:lnTo>
                <a:close/>
              </a:path>
            </a:pathLst>
          </a:custGeom>
          <a:blipFill>
            <a:blip r:embed="rId28" cstate="print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027865" y="3608567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6" y="0"/>
                </a:lnTo>
                <a:lnTo>
                  <a:pt x="278036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30" cstate="print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027865" y="5029237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6" y="0"/>
                </a:lnTo>
                <a:lnTo>
                  <a:pt x="278036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30" cstate="print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022016" y="7870577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5" y="0"/>
                </a:lnTo>
                <a:lnTo>
                  <a:pt x="278035" y="1220644"/>
                </a:lnTo>
                <a:lnTo>
                  <a:pt x="0" y="1220644"/>
                </a:lnTo>
                <a:lnTo>
                  <a:pt x="0" y="0"/>
                </a:lnTo>
                <a:close/>
              </a:path>
            </a:pathLst>
          </a:custGeom>
          <a:blipFill>
            <a:blip r:embed="rId30" cstate="print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1022016" y="9286503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5" y="0"/>
                </a:lnTo>
                <a:lnTo>
                  <a:pt x="278035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30" cstate="print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>
            <a:off x="1022016" y="6449907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5" y="0"/>
                </a:lnTo>
                <a:lnTo>
                  <a:pt x="278035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30" cstate="print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1022016" y="10764323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5" y="0"/>
                </a:lnTo>
                <a:lnTo>
                  <a:pt x="278035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30" cstate="print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1022016" y="12184993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5" y="0"/>
                </a:lnTo>
                <a:lnTo>
                  <a:pt x="278035" y="1220644"/>
                </a:lnTo>
                <a:lnTo>
                  <a:pt x="0" y="1220644"/>
                </a:lnTo>
                <a:lnTo>
                  <a:pt x="0" y="0"/>
                </a:lnTo>
                <a:close/>
              </a:path>
            </a:pathLst>
          </a:custGeom>
          <a:blipFill>
            <a:blip r:embed="rId30" cstate="print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022016" y="13605662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5" y="0"/>
                </a:lnTo>
                <a:lnTo>
                  <a:pt x="278035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30" cstate="print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1027865" y="15083482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6" y="0"/>
                </a:lnTo>
                <a:lnTo>
                  <a:pt x="278036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30" cstate="print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1022016" y="16504152"/>
            <a:ext cx="278036" cy="1220645"/>
          </a:xfrm>
          <a:custGeom>
            <a:avLst/>
            <a:gdLst/>
            <a:ahLst/>
            <a:cxnLst/>
            <a:rect l="l" t="t" r="r" b="b"/>
            <a:pathLst>
              <a:path w="278036" h="1220645">
                <a:moveTo>
                  <a:pt x="0" y="0"/>
                </a:moveTo>
                <a:lnTo>
                  <a:pt x="278035" y="0"/>
                </a:lnTo>
                <a:lnTo>
                  <a:pt x="278035" y="1220645"/>
                </a:lnTo>
                <a:lnTo>
                  <a:pt x="0" y="1220645"/>
                </a:lnTo>
                <a:lnTo>
                  <a:pt x="0" y="0"/>
                </a:lnTo>
                <a:close/>
              </a:path>
            </a:pathLst>
          </a:custGeom>
          <a:blipFill>
            <a:blip r:embed="rId30" cstate="print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1763777" y="4895570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2" y="0"/>
                </a:lnTo>
                <a:lnTo>
                  <a:pt x="4732632" y="41410"/>
                </a:lnTo>
                <a:lnTo>
                  <a:pt x="0" y="41410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1763777" y="6316587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2" y="0"/>
                </a:lnTo>
                <a:lnTo>
                  <a:pt x="4732632" y="41410"/>
                </a:lnTo>
                <a:lnTo>
                  <a:pt x="0" y="41410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708432" y="7792730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2" y="0"/>
                </a:lnTo>
                <a:lnTo>
                  <a:pt x="4732632" y="41410"/>
                </a:lnTo>
                <a:lnTo>
                  <a:pt x="0" y="41410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708432" y="9298923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2" y="0"/>
                </a:lnTo>
                <a:lnTo>
                  <a:pt x="4732632" y="41411"/>
                </a:lnTo>
                <a:lnTo>
                  <a:pt x="0" y="41411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708432" y="10565431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2" y="0"/>
                </a:lnTo>
                <a:lnTo>
                  <a:pt x="4732632" y="41410"/>
                </a:lnTo>
                <a:lnTo>
                  <a:pt x="0" y="41410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1708432" y="12115253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2" y="0"/>
                </a:lnTo>
                <a:lnTo>
                  <a:pt x="4732632" y="41410"/>
                </a:lnTo>
                <a:lnTo>
                  <a:pt x="0" y="41410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1708432" y="15003122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2" y="0"/>
                </a:lnTo>
                <a:lnTo>
                  <a:pt x="4732632" y="41411"/>
                </a:lnTo>
                <a:lnTo>
                  <a:pt x="0" y="41411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1708432" y="13531731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2" y="0"/>
                </a:lnTo>
                <a:lnTo>
                  <a:pt x="4732632" y="41410"/>
                </a:lnTo>
                <a:lnTo>
                  <a:pt x="0" y="41410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1" name="Freeform 41"/>
          <p:cNvSpPr/>
          <p:nvPr/>
        </p:nvSpPr>
        <p:spPr>
          <a:xfrm>
            <a:off x="1763777" y="16462553"/>
            <a:ext cx="4732632" cy="41411"/>
          </a:xfrm>
          <a:custGeom>
            <a:avLst/>
            <a:gdLst/>
            <a:ahLst/>
            <a:cxnLst/>
            <a:rect l="l" t="t" r="r" b="b"/>
            <a:pathLst>
              <a:path w="4732632" h="41411">
                <a:moveTo>
                  <a:pt x="0" y="0"/>
                </a:moveTo>
                <a:lnTo>
                  <a:pt x="4732632" y="0"/>
                </a:lnTo>
                <a:lnTo>
                  <a:pt x="4732632" y="41410"/>
                </a:lnTo>
                <a:lnTo>
                  <a:pt x="0" y="41410"/>
                </a:lnTo>
                <a:lnTo>
                  <a:pt x="0" y="0"/>
                </a:lnTo>
                <a:close/>
              </a:path>
            </a:pathLst>
          </a:custGeom>
          <a:blipFill>
            <a:blip r:embed="rId32" cstate="print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Freeform 42"/>
          <p:cNvSpPr/>
          <p:nvPr/>
        </p:nvSpPr>
        <p:spPr>
          <a:xfrm rot="-2799747">
            <a:off x="6190750" y="-586257"/>
            <a:ext cx="3048000" cy="2777490"/>
          </a:xfrm>
          <a:custGeom>
            <a:avLst/>
            <a:gdLst/>
            <a:ahLst/>
            <a:cxnLst/>
            <a:rect l="l" t="t" r="r" b="b"/>
            <a:pathLst>
              <a:path w="3048000" h="2777490">
                <a:moveTo>
                  <a:pt x="0" y="0"/>
                </a:moveTo>
                <a:lnTo>
                  <a:pt x="3048000" y="0"/>
                </a:lnTo>
                <a:lnTo>
                  <a:pt x="3048000" y="2777490"/>
                </a:lnTo>
                <a:lnTo>
                  <a:pt x="0" y="2777490"/>
                </a:lnTo>
                <a:lnTo>
                  <a:pt x="0" y="0"/>
                </a:lnTo>
                <a:close/>
              </a:path>
            </a:pathLst>
          </a:custGeom>
          <a:blipFill>
            <a:blip r:embed="rId34" cstate="print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3077318" y="4247589"/>
            <a:ext cx="2696374" cy="26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79"/>
              </a:lnSpc>
            </a:pPr>
            <a:r>
              <a:rPr lang="en-US" sz="1599">
                <a:solidFill>
                  <a:srgbClr val="A3CACB"/>
                </a:solidFill>
                <a:latin typeface="Rubik"/>
              </a:rPr>
              <a:t>Serviços de Educação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836479" y="11209529"/>
            <a:ext cx="1820062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A3CACB"/>
                </a:solidFill>
                <a:latin typeface="Rubik"/>
              </a:rPr>
              <a:t> Alimentos para consumo humano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773875" y="14024125"/>
            <a:ext cx="2388645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A3CACB"/>
                </a:solidFill>
                <a:latin typeface="Rubik"/>
              </a:rPr>
              <a:t>Produtos Agropecuários in Natura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715017" y="6853767"/>
            <a:ext cx="2558406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A3CACB"/>
                </a:solidFill>
                <a:latin typeface="Rubik"/>
              </a:rPr>
              <a:t>Dispositivos Médicos e de Acessibilidade para PCDs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818735" y="5558369"/>
            <a:ext cx="198253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A3CACB"/>
                </a:solidFill>
                <a:latin typeface="Rubik"/>
              </a:rPr>
              <a:t>Serviços de Saúde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77179" y="1624018"/>
            <a:ext cx="5419230" cy="669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4980">
                <a:solidFill>
                  <a:srgbClr val="F0F0F0"/>
                </a:solidFill>
                <a:latin typeface="Antonio Ultra-Bold"/>
              </a:rPr>
              <a:t>Alíquotas Reduzidas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087476" y="8118930"/>
            <a:ext cx="2889941" cy="83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A3CACB"/>
                </a:solidFill>
                <a:latin typeface="Rubik"/>
              </a:rPr>
              <a:t>Medicamentos e  produtos de cuidados básicos à saúde menstrual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21615" y="9701196"/>
            <a:ext cx="277479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A3CACB"/>
                </a:solidFill>
                <a:latin typeface="Rubik"/>
              </a:rPr>
              <a:t>Transporte público coletivo de passageiros  urbano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836479" y="12640660"/>
            <a:ext cx="255908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 err="1">
                <a:solidFill>
                  <a:srgbClr val="A3CACB"/>
                </a:solidFill>
                <a:latin typeface="Rubik"/>
              </a:rPr>
              <a:t>Produtos</a:t>
            </a:r>
            <a:r>
              <a:rPr lang="en-US" sz="1599" dirty="0">
                <a:solidFill>
                  <a:srgbClr val="A3CACB"/>
                </a:solidFill>
                <a:latin typeface="Rubik"/>
              </a:rPr>
              <a:t> </a:t>
            </a:r>
            <a:r>
              <a:rPr lang="en-US" sz="1599" dirty="0" err="1">
                <a:solidFill>
                  <a:srgbClr val="A3CACB"/>
                </a:solidFill>
                <a:latin typeface="Rubik"/>
              </a:rPr>
              <a:t>Higiene</a:t>
            </a:r>
            <a:r>
              <a:rPr lang="en-US" sz="1599" dirty="0">
                <a:solidFill>
                  <a:srgbClr val="A3CACB"/>
                </a:solidFill>
                <a:latin typeface="Rubik"/>
              </a:rPr>
              <a:t> </a:t>
            </a:r>
            <a:r>
              <a:rPr lang="en-US" sz="1599" dirty="0" err="1">
                <a:solidFill>
                  <a:srgbClr val="A3CACB"/>
                </a:solidFill>
                <a:latin typeface="Rubik"/>
              </a:rPr>
              <a:t>Pessoal</a:t>
            </a:r>
            <a:r>
              <a:rPr lang="en-US" sz="1599" dirty="0">
                <a:solidFill>
                  <a:srgbClr val="A3CACB"/>
                </a:solidFill>
                <a:latin typeface="Rubik"/>
              </a:rPr>
              <a:t> para </a:t>
            </a:r>
            <a:r>
              <a:rPr lang="en-US" sz="1599" dirty="0" err="1">
                <a:solidFill>
                  <a:srgbClr val="A3CACB"/>
                </a:solidFill>
                <a:latin typeface="Rubik"/>
              </a:rPr>
              <a:t>Baixa</a:t>
            </a:r>
            <a:r>
              <a:rPr lang="en-US" sz="1599" dirty="0">
                <a:solidFill>
                  <a:srgbClr val="A3CACB"/>
                </a:solidFill>
                <a:latin typeface="Rubik"/>
              </a:rPr>
              <a:t> Renda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646791" y="15624659"/>
            <a:ext cx="390877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A3CACB"/>
                </a:solidFill>
                <a:latin typeface="Rubik"/>
              </a:rPr>
              <a:t> Insumos Agropecuários</a:t>
            </a:r>
          </a:p>
        </p:txBody>
      </p:sp>
      <p:sp>
        <p:nvSpPr>
          <p:cNvPr id="54" name="Freeform 54"/>
          <p:cNvSpPr/>
          <p:nvPr/>
        </p:nvSpPr>
        <p:spPr>
          <a:xfrm rot="2931404">
            <a:off x="2542811" y="17929084"/>
            <a:ext cx="3048000" cy="2777490"/>
          </a:xfrm>
          <a:custGeom>
            <a:avLst/>
            <a:gdLst/>
            <a:ahLst/>
            <a:cxnLst/>
            <a:rect l="l" t="t" r="r" b="b"/>
            <a:pathLst>
              <a:path w="3048000" h="2777490">
                <a:moveTo>
                  <a:pt x="0" y="0"/>
                </a:moveTo>
                <a:lnTo>
                  <a:pt x="3048000" y="0"/>
                </a:lnTo>
                <a:lnTo>
                  <a:pt x="3048000" y="2777490"/>
                </a:lnTo>
                <a:lnTo>
                  <a:pt x="0" y="2777490"/>
                </a:lnTo>
                <a:lnTo>
                  <a:pt x="0" y="0"/>
                </a:lnTo>
                <a:close/>
              </a:path>
            </a:pathLst>
          </a:custGeom>
          <a:blipFill>
            <a:blip r:embed="rId34" cstate="print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5" name="TextBox 55"/>
          <p:cNvSpPr txBox="1"/>
          <p:nvPr/>
        </p:nvSpPr>
        <p:spPr>
          <a:xfrm>
            <a:off x="2576824" y="18179806"/>
            <a:ext cx="235018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00" b="1" dirty="0" smtClean="0">
                <a:solidFill>
                  <a:srgbClr val="FFFF00"/>
                </a:solidFill>
                <a:latin typeface="Freestyle Script" pitchFamily="66" charset="0"/>
              </a:rPr>
              <a:t>VSR – CONTABILIDADE</a:t>
            </a:r>
          </a:p>
          <a:p>
            <a:pPr algn="ctr">
              <a:lnSpc>
                <a:spcPts val="2304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Válter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Soares</a:t>
            </a:r>
            <a:r>
              <a:rPr lang="en-US" sz="1600" dirty="0" smtClean="0">
                <a:solidFill>
                  <a:srgbClr val="FFFF00"/>
                </a:solidFill>
                <a:latin typeface="Freestyle Script" pitchFamily="66" charset="0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Freestyle Script" pitchFamily="66" charset="0"/>
              </a:rPr>
              <a:t>Ribeiro</a:t>
            </a:r>
            <a:r>
              <a:rPr lang="en-US" sz="1600" dirty="0" smtClean="0">
                <a:solidFill>
                  <a:srgbClr val="FFFF00"/>
                </a:solidFill>
                <a:latin typeface="Glacial Indifference Bold"/>
              </a:rPr>
              <a:t/>
            </a:r>
            <a:br>
              <a:rPr lang="en-US" sz="1600" dirty="0" smtClean="0">
                <a:solidFill>
                  <a:srgbClr val="FFFF00"/>
                </a:solidFill>
                <a:latin typeface="Glacial Indifference Bold"/>
              </a:rPr>
            </a:br>
            <a:r>
              <a:rPr lang="en-US" sz="1000" dirty="0" smtClean="0">
                <a:solidFill>
                  <a:srgbClr val="FFFF00"/>
                </a:solidFill>
                <a:latin typeface="Agency FB" pitchFamily="34" charset="0"/>
              </a:rPr>
              <a:t>CRC/MG – 57.928 </a:t>
            </a:r>
          </a:p>
          <a:p>
            <a:pPr algn="ctr">
              <a:lnSpc>
                <a:spcPts val="1677"/>
              </a:lnSpc>
            </a:pPr>
            <a:endParaRPr lang="en-US" sz="1568" dirty="0">
              <a:solidFill>
                <a:srgbClr val="EBEBEB"/>
              </a:solidFill>
              <a:latin typeface="Glacial Indifference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993289" y="2921774"/>
            <a:ext cx="3812411" cy="47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2717" spc="130">
                <a:solidFill>
                  <a:srgbClr val="4CB7C6"/>
                </a:solidFill>
                <a:latin typeface="Waffle Soft"/>
              </a:rPr>
              <a:t>REDUÇÃO EM 60%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720620" y="16865913"/>
            <a:ext cx="2708255" cy="55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A3CACB"/>
                </a:solidFill>
                <a:latin typeface="Rubik"/>
              </a:rPr>
              <a:t>Produções artísticas Culturais e Jornalísticas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98988" cy="19506645"/>
          </a:xfrm>
          <a:custGeom>
            <a:avLst/>
            <a:gdLst/>
            <a:ahLst/>
            <a:cxnLst/>
            <a:rect l="l" t="t" r="r" b="b"/>
            <a:pathLst>
              <a:path w="7798988" h="19506645">
                <a:moveTo>
                  <a:pt x="0" y="0"/>
                </a:moveTo>
                <a:lnTo>
                  <a:pt x="7798988" y="0"/>
                </a:lnTo>
                <a:lnTo>
                  <a:pt x="7798988" y="19506645"/>
                </a:lnTo>
                <a:lnTo>
                  <a:pt x="0" y="1950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322102">
            <a:off x="-2165042" y="8607370"/>
            <a:ext cx="15446678" cy="12994078"/>
            <a:chOff x="0" y="0"/>
            <a:chExt cx="5694242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696781" cy="3563620"/>
            </a:xfrm>
            <a:custGeom>
              <a:avLst/>
              <a:gdLst/>
              <a:ahLst/>
              <a:cxnLst/>
              <a:rect l="l" t="t" r="r" b="b"/>
              <a:pathLst>
                <a:path w="5696781" h="3563620">
                  <a:moveTo>
                    <a:pt x="5155035" y="1559560"/>
                  </a:moveTo>
                  <a:cubicBezTo>
                    <a:pt x="5214063" y="1537970"/>
                    <a:pt x="5292767" y="1548130"/>
                    <a:pt x="5359666" y="1526540"/>
                  </a:cubicBezTo>
                  <a:cubicBezTo>
                    <a:pt x="5501333" y="1479550"/>
                    <a:pt x="5614142" y="1404620"/>
                    <a:pt x="5696781" y="1319530"/>
                  </a:cubicBezTo>
                  <a:cubicBezTo>
                    <a:pt x="5679729" y="1231900"/>
                    <a:pt x="5674482" y="1183640"/>
                    <a:pt x="5686288" y="1109980"/>
                  </a:cubicBezTo>
                  <a:cubicBezTo>
                    <a:pt x="5675794" y="1104900"/>
                    <a:pt x="5653494" y="1118870"/>
                    <a:pt x="5652182" y="1098550"/>
                  </a:cubicBezTo>
                  <a:cubicBezTo>
                    <a:pt x="5649559" y="1040130"/>
                    <a:pt x="5620701" y="1018540"/>
                    <a:pt x="5593154" y="969010"/>
                  </a:cubicBezTo>
                  <a:cubicBezTo>
                    <a:pt x="5381965" y="998220"/>
                    <a:pt x="4997627" y="1158240"/>
                    <a:pt x="4769385" y="1144270"/>
                  </a:cubicBezTo>
                  <a:cubicBezTo>
                    <a:pt x="4909740" y="1047750"/>
                    <a:pt x="5010744" y="939800"/>
                    <a:pt x="5013367" y="797560"/>
                  </a:cubicBezTo>
                  <a:cubicBezTo>
                    <a:pt x="5001562" y="786130"/>
                    <a:pt x="4934663" y="778510"/>
                    <a:pt x="4918922" y="783590"/>
                  </a:cubicBezTo>
                  <a:cubicBezTo>
                    <a:pt x="4865141" y="773430"/>
                    <a:pt x="4810049" y="726440"/>
                    <a:pt x="4786437" y="697230"/>
                  </a:cubicBezTo>
                  <a:cubicBezTo>
                    <a:pt x="4764138" y="711200"/>
                    <a:pt x="4760203" y="695960"/>
                    <a:pt x="4740526" y="706120"/>
                  </a:cubicBezTo>
                  <a:cubicBezTo>
                    <a:pt x="4656576" y="643890"/>
                    <a:pt x="4479492" y="737870"/>
                    <a:pt x="4394229" y="679450"/>
                  </a:cubicBezTo>
                  <a:cubicBezTo>
                    <a:pt x="4433581" y="579120"/>
                    <a:pt x="4353565" y="556260"/>
                    <a:pt x="4299784" y="508000"/>
                  </a:cubicBezTo>
                  <a:cubicBezTo>
                    <a:pt x="4319460" y="429260"/>
                    <a:pt x="4270926" y="387350"/>
                    <a:pt x="4226327" y="313690"/>
                  </a:cubicBezTo>
                  <a:cubicBezTo>
                    <a:pt x="4171234" y="339090"/>
                    <a:pt x="4175169" y="299720"/>
                    <a:pt x="4181728" y="274320"/>
                  </a:cubicBezTo>
                  <a:cubicBezTo>
                    <a:pt x="4141064" y="285750"/>
                    <a:pt x="4116141" y="270510"/>
                    <a:pt x="4093841" y="250190"/>
                  </a:cubicBezTo>
                  <a:cubicBezTo>
                    <a:pt x="4015137" y="279400"/>
                    <a:pt x="3942992" y="280670"/>
                    <a:pt x="3880029" y="287020"/>
                  </a:cubicBezTo>
                  <a:cubicBezTo>
                    <a:pt x="3558654" y="320040"/>
                    <a:pt x="3159886" y="403860"/>
                    <a:pt x="2871304" y="417830"/>
                  </a:cubicBezTo>
                  <a:cubicBezTo>
                    <a:pt x="3136275" y="308610"/>
                    <a:pt x="3443221" y="238760"/>
                    <a:pt x="3638669" y="144780"/>
                  </a:cubicBezTo>
                  <a:cubicBezTo>
                    <a:pt x="3645228" y="91440"/>
                    <a:pt x="3643916" y="67310"/>
                    <a:pt x="3639981" y="17780"/>
                  </a:cubicBezTo>
                  <a:cubicBezTo>
                    <a:pt x="3428792" y="0"/>
                    <a:pt x="3104793" y="97790"/>
                    <a:pt x="2804406" y="189230"/>
                  </a:cubicBezTo>
                  <a:cubicBezTo>
                    <a:pt x="2107875" y="401320"/>
                    <a:pt x="1268364" y="642620"/>
                    <a:pt x="873532" y="1018540"/>
                  </a:cubicBezTo>
                  <a:cubicBezTo>
                    <a:pt x="884026" y="1074420"/>
                    <a:pt x="866973" y="1146810"/>
                    <a:pt x="910261" y="1195070"/>
                  </a:cubicBezTo>
                  <a:cubicBezTo>
                    <a:pt x="765970" y="1271270"/>
                    <a:pt x="600691" y="1339850"/>
                    <a:pt x="460336" y="1418590"/>
                  </a:cubicBezTo>
                  <a:cubicBezTo>
                    <a:pt x="465582" y="1484630"/>
                    <a:pt x="500999" y="1553210"/>
                    <a:pt x="515428" y="1564640"/>
                  </a:cubicBezTo>
                  <a:cubicBezTo>
                    <a:pt x="469518" y="1588770"/>
                    <a:pt x="540351" y="1570990"/>
                    <a:pt x="537728" y="1596390"/>
                  </a:cubicBezTo>
                  <a:cubicBezTo>
                    <a:pt x="518052" y="1605280"/>
                    <a:pt x="531169" y="1626870"/>
                    <a:pt x="502311" y="1633220"/>
                  </a:cubicBezTo>
                  <a:cubicBezTo>
                    <a:pt x="396061" y="1616710"/>
                    <a:pt x="278004" y="1696720"/>
                    <a:pt x="169130" y="1720850"/>
                  </a:cubicBezTo>
                  <a:cubicBezTo>
                    <a:pt x="165195" y="1737360"/>
                    <a:pt x="204547" y="1734820"/>
                    <a:pt x="179624" y="1748790"/>
                  </a:cubicBezTo>
                  <a:cubicBezTo>
                    <a:pt x="107479" y="1765300"/>
                    <a:pt x="99608" y="1802130"/>
                    <a:pt x="27463" y="1818640"/>
                  </a:cubicBezTo>
                  <a:cubicBezTo>
                    <a:pt x="24840" y="1833880"/>
                    <a:pt x="22216" y="1849120"/>
                    <a:pt x="26151" y="1866900"/>
                  </a:cubicBezTo>
                  <a:cubicBezTo>
                    <a:pt x="36645" y="1879600"/>
                    <a:pt x="99608" y="1864360"/>
                    <a:pt x="82556" y="1885950"/>
                  </a:cubicBezTo>
                  <a:cubicBezTo>
                    <a:pt x="44516" y="1898650"/>
                    <a:pt x="0" y="1894840"/>
                    <a:pt x="1270" y="1930400"/>
                  </a:cubicBezTo>
                  <a:cubicBezTo>
                    <a:pt x="22216" y="1953260"/>
                    <a:pt x="65503" y="1938020"/>
                    <a:pt x="77309" y="1974850"/>
                  </a:cubicBezTo>
                  <a:cubicBezTo>
                    <a:pt x="68127" y="1992630"/>
                    <a:pt x="39269" y="2002790"/>
                    <a:pt x="47139" y="2025650"/>
                  </a:cubicBezTo>
                  <a:cubicBezTo>
                    <a:pt x="108791" y="2024380"/>
                    <a:pt x="163883" y="2035810"/>
                    <a:pt x="228158" y="2032000"/>
                  </a:cubicBezTo>
                  <a:cubicBezTo>
                    <a:pt x="208482" y="2042160"/>
                    <a:pt x="243899" y="2065020"/>
                    <a:pt x="296369" y="2054860"/>
                  </a:cubicBezTo>
                  <a:cubicBezTo>
                    <a:pt x="293745" y="2072640"/>
                    <a:pt x="247834" y="2075180"/>
                    <a:pt x="251770" y="2094230"/>
                  </a:cubicBezTo>
                  <a:cubicBezTo>
                    <a:pt x="327850" y="2080260"/>
                    <a:pt x="348838" y="2052320"/>
                    <a:pt x="419672" y="2042160"/>
                  </a:cubicBezTo>
                  <a:cubicBezTo>
                    <a:pt x="372449" y="2078990"/>
                    <a:pt x="312109" y="2136140"/>
                    <a:pt x="253081" y="2148840"/>
                  </a:cubicBezTo>
                  <a:cubicBezTo>
                    <a:pt x="236029" y="2171700"/>
                    <a:pt x="242588" y="2202180"/>
                    <a:pt x="233405" y="2226310"/>
                  </a:cubicBezTo>
                  <a:cubicBezTo>
                    <a:pt x="217665" y="2221230"/>
                    <a:pt x="218976" y="2301240"/>
                    <a:pt x="259640" y="2320290"/>
                  </a:cubicBezTo>
                  <a:cubicBezTo>
                    <a:pt x="310798" y="2307590"/>
                    <a:pt x="426230" y="2313940"/>
                    <a:pt x="500999" y="2329180"/>
                  </a:cubicBezTo>
                  <a:cubicBezTo>
                    <a:pt x="495752" y="2343150"/>
                    <a:pt x="478700" y="2353310"/>
                    <a:pt x="487882" y="2373630"/>
                  </a:cubicBezTo>
                  <a:cubicBezTo>
                    <a:pt x="512805" y="2382520"/>
                    <a:pt x="573145" y="2331720"/>
                    <a:pt x="598068" y="2350770"/>
                  </a:cubicBezTo>
                  <a:cubicBezTo>
                    <a:pt x="634796" y="2363470"/>
                    <a:pt x="569210" y="2376170"/>
                    <a:pt x="587574" y="2401570"/>
                  </a:cubicBezTo>
                  <a:cubicBezTo>
                    <a:pt x="831557" y="2283460"/>
                    <a:pt x="1027005" y="2261870"/>
                    <a:pt x="1274923" y="2204720"/>
                  </a:cubicBezTo>
                  <a:cubicBezTo>
                    <a:pt x="998147" y="2321560"/>
                    <a:pt x="624302" y="2636520"/>
                    <a:pt x="617744" y="2739390"/>
                  </a:cubicBezTo>
                  <a:cubicBezTo>
                    <a:pt x="651849" y="2739390"/>
                    <a:pt x="680707" y="2747010"/>
                    <a:pt x="712189" y="2753360"/>
                  </a:cubicBezTo>
                  <a:cubicBezTo>
                    <a:pt x="701695" y="2780030"/>
                    <a:pt x="685954" y="2805430"/>
                    <a:pt x="683331" y="2834640"/>
                  </a:cubicBezTo>
                  <a:cubicBezTo>
                    <a:pt x="700383" y="2805430"/>
                    <a:pt x="760723" y="2791460"/>
                    <a:pt x="765970" y="2844800"/>
                  </a:cubicBezTo>
                  <a:cubicBezTo>
                    <a:pt x="723994" y="2848610"/>
                    <a:pt x="723994" y="2861310"/>
                    <a:pt x="723994" y="2891790"/>
                  </a:cubicBezTo>
                  <a:cubicBezTo>
                    <a:pt x="767282" y="2896870"/>
                    <a:pt x="834180" y="2860040"/>
                    <a:pt x="855168" y="2899410"/>
                  </a:cubicBezTo>
                  <a:cubicBezTo>
                    <a:pt x="827621" y="2915920"/>
                    <a:pt x="817127" y="2900680"/>
                    <a:pt x="790893" y="2914650"/>
                  </a:cubicBezTo>
                  <a:cubicBezTo>
                    <a:pt x="792205" y="2940050"/>
                    <a:pt x="818439" y="2921000"/>
                    <a:pt x="827621" y="2933700"/>
                  </a:cubicBezTo>
                  <a:cubicBezTo>
                    <a:pt x="751541" y="2964180"/>
                    <a:pt x="755476" y="2975610"/>
                    <a:pt x="730553" y="3016250"/>
                  </a:cubicBezTo>
                  <a:cubicBezTo>
                    <a:pt x="709565" y="2983230"/>
                    <a:pt x="654472" y="3195320"/>
                    <a:pt x="699071" y="3192780"/>
                  </a:cubicBezTo>
                  <a:cubicBezTo>
                    <a:pt x="662343" y="3229610"/>
                    <a:pt x="733176" y="3208020"/>
                    <a:pt x="750229" y="3221990"/>
                  </a:cubicBezTo>
                  <a:cubicBezTo>
                    <a:pt x="734488" y="3248660"/>
                    <a:pt x="769905" y="3256280"/>
                    <a:pt x="773840" y="3284220"/>
                  </a:cubicBezTo>
                  <a:cubicBezTo>
                    <a:pt x="793516" y="3289300"/>
                    <a:pt x="831557" y="3262630"/>
                    <a:pt x="830245" y="3303270"/>
                  </a:cubicBezTo>
                  <a:cubicBezTo>
                    <a:pt x="792205" y="3307080"/>
                    <a:pt x="804010" y="3296920"/>
                    <a:pt x="777775" y="3322320"/>
                  </a:cubicBezTo>
                  <a:cubicBezTo>
                    <a:pt x="768593" y="3313430"/>
                    <a:pt x="748917" y="3304540"/>
                    <a:pt x="729241" y="3323590"/>
                  </a:cubicBezTo>
                  <a:cubicBezTo>
                    <a:pt x="743670" y="3350260"/>
                    <a:pt x="738423" y="3370580"/>
                    <a:pt x="735800" y="3392170"/>
                  </a:cubicBezTo>
                  <a:cubicBezTo>
                    <a:pt x="805322" y="3380740"/>
                    <a:pt x="756788" y="3403600"/>
                    <a:pt x="821063" y="3408680"/>
                  </a:cubicBezTo>
                  <a:cubicBezTo>
                    <a:pt x="840739" y="3431540"/>
                    <a:pt x="811881" y="3437890"/>
                    <a:pt x="807945" y="3453130"/>
                  </a:cubicBezTo>
                  <a:cubicBezTo>
                    <a:pt x="933872" y="3456940"/>
                    <a:pt x="999459" y="3507740"/>
                    <a:pt x="1107021" y="3531870"/>
                  </a:cubicBezTo>
                  <a:cubicBezTo>
                    <a:pt x="1107021" y="3554730"/>
                    <a:pt x="1126697" y="3545840"/>
                    <a:pt x="1129320" y="3563620"/>
                  </a:cubicBezTo>
                  <a:cubicBezTo>
                    <a:pt x="1333951" y="3540760"/>
                    <a:pt x="1469060" y="3562350"/>
                    <a:pt x="1705172" y="3492500"/>
                  </a:cubicBezTo>
                  <a:cubicBezTo>
                    <a:pt x="1676314" y="3467100"/>
                    <a:pt x="1594986" y="3487420"/>
                    <a:pt x="1579246" y="3474720"/>
                  </a:cubicBezTo>
                  <a:cubicBezTo>
                    <a:pt x="1739277" y="3409950"/>
                    <a:pt x="1934726" y="3387090"/>
                    <a:pt x="2126239" y="3350260"/>
                  </a:cubicBezTo>
                  <a:cubicBezTo>
                    <a:pt x="2309882" y="3315970"/>
                    <a:pt x="2490901" y="3327400"/>
                    <a:pt x="2671921" y="3249930"/>
                  </a:cubicBezTo>
                  <a:cubicBezTo>
                    <a:pt x="2715208" y="3266440"/>
                    <a:pt x="2749313" y="3234690"/>
                    <a:pt x="2789977" y="3223260"/>
                  </a:cubicBezTo>
                  <a:cubicBezTo>
                    <a:pt x="3002478" y="3161030"/>
                    <a:pt x="3272695" y="3111500"/>
                    <a:pt x="3482573" y="3094990"/>
                  </a:cubicBezTo>
                  <a:cubicBezTo>
                    <a:pt x="3519302" y="3092450"/>
                    <a:pt x="3561277" y="3072130"/>
                    <a:pt x="3578329" y="3060700"/>
                  </a:cubicBezTo>
                  <a:cubicBezTo>
                    <a:pt x="3646540" y="3070860"/>
                    <a:pt x="3764596" y="3027680"/>
                    <a:pt x="3826247" y="3011170"/>
                  </a:cubicBezTo>
                  <a:cubicBezTo>
                    <a:pt x="3823624" y="2999740"/>
                    <a:pt x="3813130" y="2987040"/>
                    <a:pt x="3824936" y="2980690"/>
                  </a:cubicBezTo>
                  <a:cubicBezTo>
                    <a:pt x="3910198" y="2961640"/>
                    <a:pt x="4030878" y="2941320"/>
                    <a:pt x="4109582" y="2895600"/>
                  </a:cubicBezTo>
                  <a:cubicBezTo>
                    <a:pt x="4099089" y="2890520"/>
                    <a:pt x="4076789" y="2904490"/>
                    <a:pt x="4075477" y="2884170"/>
                  </a:cubicBezTo>
                  <a:cubicBezTo>
                    <a:pt x="4150246" y="2866390"/>
                    <a:pt x="4242068" y="2858770"/>
                    <a:pt x="4312901" y="2830830"/>
                  </a:cubicBezTo>
                  <a:cubicBezTo>
                    <a:pt x="4298472" y="2828290"/>
                    <a:pt x="4282731" y="2828290"/>
                    <a:pt x="4269614" y="2821940"/>
                  </a:cubicBezTo>
                  <a:cubicBezTo>
                    <a:pt x="4357500" y="2757170"/>
                    <a:pt x="4394229" y="2725420"/>
                    <a:pt x="4514908" y="2711450"/>
                  </a:cubicBezTo>
                  <a:cubicBezTo>
                    <a:pt x="4505726" y="2673350"/>
                    <a:pt x="4533273" y="2649220"/>
                    <a:pt x="4594924" y="2635250"/>
                  </a:cubicBezTo>
                  <a:cubicBezTo>
                    <a:pt x="4611976" y="2612390"/>
                    <a:pt x="4559507" y="2621280"/>
                    <a:pt x="4579183" y="2593340"/>
                  </a:cubicBezTo>
                  <a:cubicBezTo>
                    <a:pt x="4798243" y="2565400"/>
                    <a:pt x="4858583" y="2374900"/>
                    <a:pt x="4959586" y="2268220"/>
                  </a:cubicBezTo>
                  <a:cubicBezTo>
                    <a:pt x="4963522" y="2264410"/>
                    <a:pt x="4980574" y="2254250"/>
                    <a:pt x="4983198" y="2251710"/>
                  </a:cubicBezTo>
                  <a:cubicBezTo>
                    <a:pt x="5122242" y="2170430"/>
                    <a:pt x="5294079" y="2159000"/>
                    <a:pt x="5400330" y="2047240"/>
                  </a:cubicBezTo>
                  <a:cubicBezTo>
                    <a:pt x="5440993" y="1962150"/>
                    <a:pt x="5548556" y="1854200"/>
                    <a:pt x="5429188" y="1784350"/>
                  </a:cubicBezTo>
                  <a:cubicBezTo>
                    <a:pt x="5442305" y="1766570"/>
                    <a:pt x="5435746" y="1742440"/>
                    <a:pt x="5422629" y="1715770"/>
                  </a:cubicBezTo>
                  <a:cubicBezTo>
                    <a:pt x="5368848" y="1729740"/>
                    <a:pt x="5120930" y="1682750"/>
                    <a:pt x="5065837" y="1661160"/>
                  </a:cubicBezTo>
                  <a:cubicBezTo>
                    <a:pt x="5077643" y="1634490"/>
                    <a:pt x="5052720" y="1607820"/>
                    <a:pt x="5059278" y="1592580"/>
                  </a:cubicBezTo>
                  <a:cubicBezTo>
                    <a:pt x="5110436" y="1590040"/>
                    <a:pt x="5124865" y="1570990"/>
                    <a:pt x="5155035" y="1559560"/>
                  </a:cubicBezTo>
                  <a:close/>
                </a:path>
              </a:pathLst>
            </a:custGeom>
            <a:solidFill>
              <a:srgbClr val="D4C5A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7179" y="11485903"/>
            <a:ext cx="5224640" cy="5674920"/>
            <a:chOff x="0" y="0"/>
            <a:chExt cx="2295927" cy="24937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27" cy="2493799"/>
            </a:xfrm>
            <a:custGeom>
              <a:avLst/>
              <a:gdLst/>
              <a:ahLst/>
              <a:cxnLst/>
              <a:rect l="l" t="t" r="r" b="b"/>
              <a:pathLst>
                <a:path w="2295927" h="2493799">
                  <a:moveTo>
                    <a:pt x="56309" y="0"/>
                  </a:moveTo>
                  <a:lnTo>
                    <a:pt x="2239619" y="0"/>
                  </a:lnTo>
                  <a:cubicBezTo>
                    <a:pt x="2270717" y="0"/>
                    <a:pt x="2295927" y="25210"/>
                    <a:pt x="2295927" y="56309"/>
                  </a:cubicBezTo>
                  <a:lnTo>
                    <a:pt x="2295927" y="2437491"/>
                  </a:lnTo>
                  <a:cubicBezTo>
                    <a:pt x="2295927" y="2468589"/>
                    <a:pt x="2270717" y="2493799"/>
                    <a:pt x="2239619" y="2493799"/>
                  </a:cubicBezTo>
                  <a:lnTo>
                    <a:pt x="56309" y="2493799"/>
                  </a:lnTo>
                  <a:cubicBezTo>
                    <a:pt x="25210" y="2493799"/>
                    <a:pt x="0" y="2468589"/>
                    <a:pt x="0" y="2437491"/>
                  </a:cubicBezTo>
                  <a:lnTo>
                    <a:pt x="0" y="56309"/>
                  </a:lnTo>
                  <a:cubicBezTo>
                    <a:pt x="0" y="25210"/>
                    <a:pt x="25210" y="0"/>
                    <a:pt x="56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C858C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95927" cy="2541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41457" y="13053917"/>
            <a:ext cx="1945285" cy="3481405"/>
            <a:chOff x="0" y="0"/>
            <a:chExt cx="3548153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47153" cy="6350000"/>
            </a:xfrm>
            <a:custGeom>
              <a:avLst/>
              <a:gdLst/>
              <a:ahLst/>
              <a:cxnLst/>
              <a:rect l="l" t="t" r="r" b="b"/>
              <a:pathLst>
                <a:path w="3547153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198952" y="4523740"/>
                    <a:pt x="442894" y="4522470"/>
                  </a:cubicBezTo>
                  <a:cubicBezTo>
                    <a:pt x="687836" y="4521200"/>
                    <a:pt x="886788" y="4773930"/>
                    <a:pt x="885788" y="5085080"/>
                  </a:cubicBezTo>
                  <a:lnTo>
                    <a:pt x="884789" y="5787390"/>
                  </a:lnTo>
                  <a:cubicBezTo>
                    <a:pt x="884789" y="6098540"/>
                    <a:pt x="1082741" y="6350000"/>
                    <a:pt x="1326683" y="6350000"/>
                  </a:cubicBezTo>
                  <a:lnTo>
                    <a:pt x="3105259" y="6350000"/>
                  </a:lnTo>
                  <a:cubicBezTo>
                    <a:pt x="3349200" y="6350000"/>
                    <a:pt x="3547153" y="6098540"/>
                    <a:pt x="3547153" y="5788660"/>
                  </a:cubicBezTo>
                  <a:lnTo>
                    <a:pt x="3547153" y="2679700"/>
                  </a:lnTo>
                  <a:cubicBezTo>
                    <a:pt x="3547153" y="2494280"/>
                    <a:pt x="3475170" y="2321560"/>
                    <a:pt x="3355199" y="2217420"/>
                  </a:cubicBezTo>
                  <a:lnTo>
                    <a:pt x="932777" y="99060"/>
                  </a:lnTo>
                  <a:cubicBezTo>
                    <a:pt x="858795" y="34290"/>
                    <a:pt x="771816" y="0"/>
                    <a:pt x="681837" y="0"/>
                  </a:cubicBezTo>
                  <a:lnTo>
                    <a:pt x="441894" y="0"/>
                  </a:lnTo>
                  <a:cubicBezTo>
                    <a:pt x="197953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4"/>
              <a:stretch>
                <a:fillRect l="-76290" r="-7629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19153" y="11900084"/>
            <a:ext cx="4238324" cy="88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8"/>
              </a:lnSpc>
            </a:pPr>
            <a:r>
              <a:rPr lang="en-US" sz="1859" dirty="0" err="1">
                <a:solidFill>
                  <a:srgbClr val="2A252A"/>
                </a:solidFill>
                <a:latin typeface="Rasputin Bold"/>
              </a:rPr>
              <a:t>Serviços</a:t>
            </a:r>
            <a:r>
              <a:rPr lang="en-US" sz="1859" dirty="0">
                <a:solidFill>
                  <a:srgbClr val="2A252A"/>
                </a:solidFill>
                <a:latin typeface="Rasputin Bold"/>
              </a:rPr>
              <a:t> de </a:t>
            </a:r>
            <a:r>
              <a:rPr lang="en-US" sz="1859" dirty="0" err="1">
                <a:solidFill>
                  <a:srgbClr val="2A252A"/>
                </a:solidFill>
                <a:latin typeface="Rasputin Bold"/>
              </a:rPr>
              <a:t>Natureza</a:t>
            </a:r>
            <a:r>
              <a:rPr lang="en-US" sz="1859" dirty="0">
                <a:solidFill>
                  <a:srgbClr val="2A252A"/>
                </a:solidFill>
                <a:latin typeface="Rasputin Bold"/>
              </a:rPr>
              <a:t> </a:t>
            </a:r>
            <a:r>
              <a:rPr lang="en-US" sz="1859" dirty="0" err="1">
                <a:solidFill>
                  <a:srgbClr val="2A252A"/>
                </a:solidFill>
                <a:latin typeface="Rasputin Bold"/>
              </a:rPr>
              <a:t>Profissional</a:t>
            </a:r>
            <a:r>
              <a:rPr lang="en-US" sz="1859" dirty="0">
                <a:solidFill>
                  <a:srgbClr val="2A252A"/>
                </a:solidFill>
                <a:latin typeface="Rasputin Bold"/>
              </a:rPr>
              <a:t> </a:t>
            </a:r>
            <a:r>
              <a:rPr lang="en-US" sz="1859" dirty="0" err="1">
                <a:solidFill>
                  <a:srgbClr val="2A252A"/>
                </a:solidFill>
                <a:latin typeface="Rasputin Bold"/>
              </a:rPr>
              <a:t>Intelectual</a:t>
            </a:r>
            <a:r>
              <a:rPr lang="en-US" sz="1859" dirty="0">
                <a:solidFill>
                  <a:srgbClr val="2A252A"/>
                </a:solidFill>
                <a:latin typeface="Rasputin Bold"/>
              </a:rPr>
              <a:t>, </a:t>
            </a:r>
            <a:r>
              <a:rPr lang="en-US" sz="1859" dirty="0" err="1">
                <a:solidFill>
                  <a:srgbClr val="2A252A"/>
                </a:solidFill>
                <a:latin typeface="Rasputin Bold"/>
              </a:rPr>
              <a:t>científica</a:t>
            </a:r>
            <a:r>
              <a:rPr lang="en-US" sz="1859" dirty="0">
                <a:solidFill>
                  <a:srgbClr val="2A252A"/>
                </a:solidFill>
                <a:latin typeface="Rasputin Bold"/>
              </a:rPr>
              <a:t>, </a:t>
            </a:r>
            <a:r>
              <a:rPr lang="en-US" sz="1859" dirty="0" err="1">
                <a:solidFill>
                  <a:srgbClr val="2A252A"/>
                </a:solidFill>
                <a:latin typeface="Rasputin Bold"/>
              </a:rPr>
              <a:t>literária</a:t>
            </a:r>
            <a:r>
              <a:rPr lang="en-US" sz="1859" dirty="0">
                <a:solidFill>
                  <a:srgbClr val="2A252A"/>
                </a:solidFill>
                <a:latin typeface="Rasputin Bold"/>
              </a:rPr>
              <a:t> </a:t>
            </a:r>
            <a:r>
              <a:rPr lang="en-US" sz="1859" dirty="0" err="1">
                <a:solidFill>
                  <a:srgbClr val="2A252A"/>
                </a:solidFill>
                <a:latin typeface="Rasputin Bold"/>
              </a:rPr>
              <a:t>ou</a:t>
            </a:r>
            <a:r>
              <a:rPr lang="en-US" sz="1859" dirty="0">
                <a:solidFill>
                  <a:srgbClr val="2A252A"/>
                </a:solidFill>
                <a:latin typeface="Rasputin Bold"/>
              </a:rPr>
              <a:t> </a:t>
            </a:r>
            <a:r>
              <a:rPr lang="en-US" sz="1859" dirty="0" err="1">
                <a:solidFill>
                  <a:srgbClr val="2A252A"/>
                </a:solidFill>
                <a:latin typeface="Rasputin Bold"/>
              </a:rPr>
              <a:t>artistica</a:t>
            </a:r>
            <a:endParaRPr lang="en-US" sz="1859" dirty="0">
              <a:solidFill>
                <a:srgbClr val="2A252A"/>
              </a:solidFill>
              <a:latin typeface="Rasputin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42813" y="11196545"/>
            <a:ext cx="709994" cy="703539"/>
          </a:xfrm>
          <a:custGeom>
            <a:avLst/>
            <a:gdLst/>
            <a:ahLst/>
            <a:cxnLst/>
            <a:rect l="l" t="t" r="r" b="b"/>
            <a:pathLst>
              <a:path w="709994" h="703539">
                <a:moveTo>
                  <a:pt x="0" y="0"/>
                </a:moveTo>
                <a:lnTo>
                  <a:pt x="709994" y="0"/>
                </a:lnTo>
                <a:lnTo>
                  <a:pt x="709994" y="703539"/>
                </a:lnTo>
                <a:lnTo>
                  <a:pt x="0" y="70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AutoShape 12"/>
          <p:cNvSpPr/>
          <p:nvPr/>
        </p:nvSpPr>
        <p:spPr>
          <a:xfrm>
            <a:off x="3169316" y="2614670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3" name="AutoShape 13"/>
          <p:cNvSpPr/>
          <p:nvPr/>
        </p:nvSpPr>
        <p:spPr>
          <a:xfrm flipV="1">
            <a:off x="842813" y="1152783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4" name="AutoShape 14"/>
          <p:cNvSpPr/>
          <p:nvPr/>
        </p:nvSpPr>
        <p:spPr>
          <a:xfrm flipV="1">
            <a:off x="6148266" y="1143258"/>
            <a:ext cx="607089" cy="0"/>
          </a:xfrm>
          <a:prstGeom prst="line">
            <a:avLst/>
          </a:prstGeom>
          <a:ln w="19050" cap="rnd">
            <a:solidFill>
              <a:srgbClr val="BE9F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2799747">
            <a:off x="6190750" y="-586257"/>
            <a:ext cx="3048000" cy="2777490"/>
          </a:xfrm>
          <a:custGeom>
            <a:avLst/>
            <a:gdLst/>
            <a:ahLst/>
            <a:cxnLst/>
            <a:rect l="l" t="t" r="r" b="b"/>
            <a:pathLst>
              <a:path w="3048000" h="2777490">
                <a:moveTo>
                  <a:pt x="0" y="0"/>
                </a:moveTo>
                <a:lnTo>
                  <a:pt x="3048000" y="0"/>
                </a:lnTo>
                <a:lnTo>
                  <a:pt x="3048000" y="2777490"/>
                </a:lnTo>
                <a:lnTo>
                  <a:pt x="0" y="277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555374" y="4642256"/>
            <a:ext cx="6509252" cy="4033367"/>
          </a:xfrm>
          <a:custGeom>
            <a:avLst/>
            <a:gdLst/>
            <a:ahLst/>
            <a:cxnLst/>
            <a:rect l="l" t="t" r="r" b="b"/>
            <a:pathLst>
              <a:path w="6509252" h="4033367">
                <a:moveTo>
                  <a:pt x="0" y="0"/>
                </a:moveTo>
                <a:lnTo>
                  <a:pt x="6509252" y="0"/>
                </a:lnTo>
                <a:lnTo>
                  <a:pt x="6509252" y="4033367"/>
                </a:lnTo>
                <a:lnTo>
                  <a:pt x="0" y="40333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10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1295369" y="13176124"/>
            <a:ext cx="4131656" cy="320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8"/>
              </a:lnSpc>
            </a:pP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Administração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Advocacia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Clínica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Análises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Consultoria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Auditoria,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Biomedicina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Contabilidade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Economia,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Fisioterapia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Fonoaudiologia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Leilão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Nutricionismo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Psicologia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Psicanálise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Química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Radiologia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Radioterapia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24" dirty="0" err="1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Veterinária</a:t>
            </a:r>
            <a:r>
              <a:rPr lang="en-US" sz="1724" dirty="0">
                <a:solidFill>
                  <a:srgbClr val="2A2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entre outros</a:t>
            </a:r>
            <a:r>
              <a:rPr lang="en-US" sz="1724" dirty="0">
                <a:solidFill>
                  <a:srgbClr val="2A252A"/>
                </a:solidFill>
                <a:latin typeface="HK Grotesk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7179" y="1624018"/>
            <a:ext cx="5419230" cy="669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4980">
                <a:solidFill>
                  <a:srgbClr val="F0F0F0"/>
                </a:solidFill>
                <a:latin typeface="Antonio Ultra-Bold"/>
              </a:rPr>
              <a:t>Alíquotas Reduzidas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5901" y="867488"/>
            <a:ext cx="5008198" cy="4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 spc="131">
                <a:solidFill>
                  <a:srgbClr val="BE9F6C"/>
                </a:solidFill>
                <a:latin typeface="Waffle Soft"/>
              </a:rPr>
              <a:t>REFORMA TRIBUTÁRIA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93289" y="3252934"/>
            <a:ext cx="3812411" cy="47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2717" spc="130">
                <a:solidFill>
                  <a:srgbClr val="4CB7C6"/>
                </a:solidFill>
                <a:latin typeface="Waffle Soft"/>
              </a:rPr>
              <a:t>REDUÇÃO EM 30%</a:t>
            </a:r>
          </a:p>
        </p:txBody>
      </p:sp>
      <p:sp>
        <p:nvSpPr>
          <p:cNvPr id="21" name="AutoShape 21"/>
          <p:cNvSpPr/>
          <p:nvPr/>
        </p:nvSpPr>
        <p:spPr>
          <a:xfrm>
            <a:off x="2989659" y="18042163"/>
            <a:ext cx="1513703" cy="0"/>
          </a:xfrm>
          <a:prstGeom prst="line">
            <a:avLst/>
          </a:prstGeom>
          <a:ln w="47625" cap="rnd">
            <a:solidFill>
              <a:srgbClr val="3C69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 rot="2931404">
            <a:off x="2977203" y="17661254"/>
            <a:ext cx="3048000" cy="2777490"/>
          </a:xfrm>
          <a:custGeom>
            <a:avLst/>
            <a:gdLst/>
            <a:ahLst/>
            <a:cxnLst/>
            <a:rect l="l" t="t" r="r" b="b"/>
            <a:pathLst>
              <a:path w="3048000" h="2777490">
                <a:moveTo>
                  <a:pt x="0" y="0"/>
                </a:moveTo>
                <a:lnTo>
                  <a:pt x="3048000" y="0"/>
                </a:lnTo>
                <a:lnTo>
                  <a:pt x="3048000" y="2777490"/>
                </a:lnTo>
                <a:lnTo>
                  <a:pt x="0" y="277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TextBox 23"/>
          <p:cNvSpPr txBox="1"/>
          <p:nvPr/>
        </p:nvSpPr>
        <p:spPr>
          <a:xfrm>
            <a:off x="2576824" y="18179806"/>
            <a:ext cx="235018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00" b="1" dirty="0" smtClean="0">
                <a:solidFill>
                  <a:srgbClr val="002060"/>
                </a:solidFill>
                <a:latin typeface="Freestyle Script" pitchFamily="66" charset="0"/>
              </a:rPr>
              <a:t>VSR – </a:t>
            </a:r>
            <a:r>
              <a:rPr lang="en-US" sz="1600" b="1" dirty="0" smtClean="0">
                <a:solidFill>
                  <a:srgbClr val="002060"/>
                </a:solidFill>
                <a:latin typeface="Freestyle Script" pitchFamily="66" charset="0"/>
              </a:rPr>
              <a:t>CONTABILIDADE</a:t>
            </a:r>
          </a:p>
          <a:p>
            <a:pPr algn="ctr">
              <a:lnSpc>
                <a:spcPts val="2304"/>
              </a:lnSpc>
            </a:pPr>
            <a:r>
              <a:rPr lang="en-US" sz="1600" dirty="0" err="1" smtClean="0">
                <a:solidFill>
                  <a:srgbClr val="002060"/>
                </a:solidFill>
                <a:latin typeface="Freestyle Script" pitchFamily="66" charset="0"/>
              </a:rPr>
              <a:t>Válter</a:t>
            </a:r>
            <a:r>
              <a:rPr lang="en-US" sz="1600" dirty="0" smtClean="0">
                <a:solidFill>
                  <a:srgbClr val="002060"/>
                </a:solidFill>
                <a:latin typeface="Freestyle Script" pitchFamily="66" charset="0"/>
              </a:rPr>
              <a:t>  </a:t>
            </a:r>
            <a:r>
              <a:rPr lang="en-US" sz="1600" dirty="0" err="1" smtClean="0">
                <a:solidFill>
                  <a:srgbClr val="002060"/>
                </a:solidFill>
                <a:latin typeface="Freestyle Script" pitchFamily="66" charset="0"/>
              </a:rPr>
              <a:t>Soares</a:t>
            </a:r>
            <a:r>
              <a:rPr lang="en-US" sz="1600" dirty="0" smtClean="0">
                <a:solidFill>
                  <a:srgbClr val="002060"/>
                </a:solidFill>
                <a:latin typeface="Freestyle Script" pitchFamily="66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Freestyle Script" pitchFamily="66" charset="0"/>
              </a:rPr>
              <a:t>Ribeiro</a:t>
            </a:r>
            <a:r>
              <a:rPr lang="en-US" sz="1600" dirty="0" smtClean="0">
                <a:solidFill>
                  <a:srgbClr val="002060"/>
                </a:solidFill>
                <a:latin typeface="Glacial Indifference Bold"/>
              </a:rPr>
              <a:t/>
            </a:r>
            <a:br>
              <a:rPr lang="en-US" sz="1600" dirty="0" smtClean="0">
                <a:solidFill>
                  <a:srgbClr val="002060"/>
                </a:solidFill>
                <a:latin typeface="Glacial Indifference Bold"/>
              </a:rPr>
            </a:br>
            <a:r>
              <a:rPr lang="en-US" sz="1000" dirty="0" smtClean="0">
                <a:solidFill>
                  <a:srgbClr val="002060"/>
                </a:solidFill>
                <a:latin typeface="Agency FB" pitchFamily="34" charset="0"/>
              </a:rPr>
              <a:t>CRC/MG – 57.928 </a:t>
            </a:r>
          </a:p>
          <a:p>
            <a:pPr algn="ctr">
              <a:lnSpc>
                <a:spcPts val="1677"/>
              </a:lnSpc>
            </a:pPr>
            <a:endParaRPr lang="en-US" sz="1568" dirty="0">
              <a:latin typeface="Glacial Indifferen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1471</Words>
  <Application>Microsoft Office PowerPoint</Application>
  <PresentationFormat>Personalizar</PresentationFormat>
  <Paragraphs>220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37" baseType="lpstr">
      <vt:lpstr>Arial</vt:lpstr>
      <vt:lpstr>Calibri</vt:lpstr>
      <vt:lpstr>Waffle Soft</vt:lpstr>
      <vt:lpstr>Open Sans Bold</vt:lpstr>
      <vt:lpstr>Freestyle Script</vt:lpstr>
      <vt:lpstr>Glacial Indifference Bold</vt:lpstr>
      <vt:lpstr>Agency FB</vt:lpstr>
      <vt:lpstr>Poppins Medium Bold</vt:lpstr>
      <vt:lpstr>Poppins Medium</vt:lpstr>
      <vt:lpstr>Antonio Ultra-Bold</vt:lpstr>
      <vt:lpstr>Archivo Black</vt:lpstr>
      <vt:lpstr>CS Gordon Serif</vt:lpstr>
      <vt:lpstr>Montserrat Bold Italics</vt:lpstr>
      <vt:lpstr>Montserrat</vt:lpstr>
      <vt:lpstr>Source Sans Pro Bold</vt:lpstr>
      <vt:lpstr>Source Sans Pro</vt:lpstr>
      <vt:lpstr>Montserrat Classic</vt:lpstr>
      <vt:lpstr>Montserrat Classic Bold</vt:lpstr>
      <vt:lpstr>Antonio Bold</vt:lpstr>
      <vt:lpstr>Montserrat Bold</vt:lpstr>
      <vt:lpstr>Rubik</vt:lpstr>
      <vt:lpstr>Rasputin Bold</vt:lpstr>
      <vt:lpstr>HK Grotesk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Modern Selling Steps Marketing Infographic</dc:title>
  <dc:creator>Arthur Jacinto</dc:creator>
  <cp:lastModifiedBy>RH Curvel</cp:lastModifiedBy>
  <cp:revision>20</cp:revision>
  <dcterms:created xsi:type="dcterms:W3CDTF">2006-08-16T00:00:00Z</dcterms:created>
  <dcterms:modified xsi:type="dcterms:W3CDTF">2025-10-06T18:19:06Z</dcterms:modified>
  <dc:identifier>DAF3udw8uCk</dc:identifier>
</cp:coreProperties>
</file>